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4"/>
  </p:notesMasterIdLst>
  <p:sldIdLst>
    <p:sldId id="410" r:id="rId2"/>
    <p:sldId id="256" r:id="rId3"/>
    <p:sldId id="258" r:id="rId4"/>
    <p:sldId id="259" r:id="rId5"/>
    <p:sldId id="260" r:id="rId6"/>
    <p:sldId id="265" r:id="rId7"/>
    <p:sldId id="266" r:id="rId8"/>
    <p:sldId id="261" r:id="rId9"/>
    <p:sldId id="267" r:id="rId10"/>
    <p:sldId id="269" r:id="rId11"/>
    <p:sldId id="262" r:id="rId12"/>
    <p:sldId id="270" r:id="rId13"/>
    <p:sldId id="268" r:id="rId14"/>
    <p:sldId id="263" r:id="rId15"/>
    <p:sldId id="264" r:id="rId16"/>
    <p:sldId id="273" r:id="rId17"/>
    <p:sldId id="276" r:id="rId18"/>
    <p:sldId id="277" r:id="rId19"/>
    <p:sldId id="278" r:id="rId20"/>
    <p:sldId id="279" r:id="rId21"/>
    <p:sldId id="272" r:id="rId22"/>
    <p:sldId id="274" r:id="rId23"/>
    <p:sldId id="280" r:id="rId24"/>
    <p:sldId id="275" r:id="rId25"/>
    <p:sldId id="281" r:id="rId26"/>
    <p:sldId id="282" r:id="rId27"/>
    <p:sldId id="326" r:id="rId28"/>
    <p:sldId id="327" r:id="rId29"/>
    <p:sldId id="285" r:id="rId30"/>
    <p:sldId id="328" r:id="rId31"/>
    <p:sldId id="329" r:id="rId32"/>
    <p:sldId id="286" r:id="rId33"/>
    <p:sldId id="330" r:id="rId34"/>
    <p:sldId id="331" r:id="rId35"/>
    <p:sldId id="287" r:id="rId36"/>
    <p:sldId id="332" r:id="rId37"/>
    <p:sldId id="333" r:id="rId38"/>
    <p:sldId id="288" r:id="rId39"/>
    <p:sldId id="334" r:id="rId40"/>
    <p:sldId id="335" r:id="rId41"/>
    <p:sldId id="289" r:id="rId42"/>
    <p:sldId id="336" r:id="rId43"/>
    <p:sldId id="337" r:id="rId44"/>
    <p:sldId id="290" r:id="rId45"/>
    <p:sldId id="338" r:id="rId46"/>
    <p:sldId id="339" r:id="rId47"/>
    <p:sldId id="291" r:id="rId48"/>
    <p:sldId id="340" r:id="rId49"/>
    <p:sldId id="341" r:id="rId50"/>
    <p:sldId id="292" r:id="rId51"/>
    <p:sldId id="342" r:id="rId52"/>
    <p:sldId id="343" r:id="rId53"/>
    <p:sldId id="293" r:id="rId54"/>
    <p:sldId id="344" r:id="rId55"/>
    <p:sldId id="345" r:id="rId56"/>
    <p:sldId id="294" r:id="rId57"/>
    <p:sldId id="346" r:id="rId58"/>
    <p:sldId id="347" r:id="rId59"/>
    <p:sldId id="295" r:id="rId60"/>
    <p:sldId id="348" r:id="rId61"/>
    <p:sldId id="349" r:id="rId62"/>
    <p:sldId id="296" r:id="rId63"/>
    <p:sldId id="350" r:id="rId64"/>
    <p:sldId id="351" r:id="rId65"/>
    <p:sldId id="297" r:id="rId66"/>
    <p:sldId id="352" r:id="rId67"/>
    <p:sldId id="353" r:id="rId68"/>
    <p:sldId id="298" r:id="rId69"/>
    <p:sldId id="354" r:id="rId70"/>
    <p:sldId id="355" r:id="rId71"/>
    <p:sldId id="299" r:id="rId72"/>
    <p:sldId id="356" r:id="rId73"/>
    <p:sldId id="357" r:id="rId74"/>
    <p:sldId id="300" r:id="rId75"/>
    <p:sldId id="358" r:id="rId76"/>
    <p:sldId id="359" r:id="rId77"/>
    <p:sldId id="301" r:id="rId78"/>
    <p:sldId id="360" r:id="rId79"/>
    <p:sldId id="361" r:id="rId80"/>
    <p:sldId id="302" r:id="rId81"/>
    <p:sldId id="362" r:id="rId82"/>
    <p:sldId id="363" r:id="rId83"/>
    <p:sldId id="303" r:id="rId84"/>
    <p:sldId id="364" r:id="rId85"/>
    <p:sldId id="365" r:id="rId86"/>
    <p:sldId id="304" r:id="rId87"/>
    <p:sldId id="366" r:id="rId88"/>
    <p:sldId id="367" r:id="rId89"/>
    <p:sldId id="305" r:id="rId90"/>
    <p:sldId id="368" r:id="rId91"/>
    <p:sldId id="369" r:id="rId92"/>
    <p:sldId id="306" r:id="rId93"/>
    <p:sldId id="370" r:id="rId94"/>
    <p:sldId id="371" r:id="rId95"/>
    <p:sldId id="307" r:id="rId96"/>
    <p:sldId id="372" r:id="rId97"/>
    <p:sldId id="373" r:id="rId98"/>
    <p:sldId id="308" r:id="rId99"/>
    <p:sldId id="374" r:id="rId100"/>
    <p:sldId id="375" r:id="rId101"/>
    <p:sldId id="309" r:id="rId102"/>
    <p:sldId id="376" r:id="rId103"/>
    <p:sldId id="377" r:id="rId104"/>
    <p:sldId id="310" r:id="rId105"/>
    <p:sldId id="378" r:id="rId106"/>
    <p:sldId id="379" r:id="rId107"/>
    <p:sldId id="311" r:id="rId108"/>
    <p:sldId id="380" r:id="rId109"/>
    <p:sldId id="381" r:id="rId110"/>
    <p:sldId id="312" r:id="rId111"/>
    <p:sldId id="382" r:id="rId112"/>
    <p:sldId id="383" r:id="rId113"/>
    <p:sldId id="313" r:id="rId114"/>
    <p:sldId id="384" r:id="rId115"/>
    <p:sldId id="385" r:id="rId116"/>
    <p:sldId id="314" r:id="rId117"/>
    <p:sldId id="386" r:id="rId118"/>
    <p:sldId id="387" r:id="rId119"/>
    <p:sldId id="315" r:id="rId120"/>
    <p:sldId id="388" r:id="rId121"/>
    <p:sldId id="389" r:id="rId122"/>
    <p:sldId id="316" r:id="rId123"/>
    <p:sldId id="390" r:id="rId124"/>
    <p:sldId id="391" r:id="rId125"/>
    <p:sldId id="317" r:id="rId126"/>
    <p:sldId id="392" r:id="rId127"/>
    <p:sldId id="393" r:id="rId128"/>
    <p:sldId id="318" r:id="rId129"/>
    <p:sldId id="394" r:id="rId130"/>
    <p:sldId id="395" r:id="rId131"/>
    <p:sldId id="319" r:id="rId132"/>
    <p:sldId id="396" r:id="rId133"/>
    <p:sldId id="397" r:id="rId134"/>
    <p:sldId id="320" r:id="rId135"/>
    <p:sldId id="398" r:id="rId136"/>
    <p:sldId id="399" r:id="rId137"/>
    <p:sldId id="321" r:id="rId138"/>
    <p:sldId id="400" r:id="rId139"/>
    <p:sldId id="401" r:id="rId140"/>
    <p:sldId id="322" r:id="rId141"/>
    <p:sldId id="402" r:id="rId142"/>
    <p:sldId id="403" r:id="rId143"/>
    <p:sldId id="323" r:id="rId144"/>
    <p:sldId id="404" r:id="rId145"/>
    <p:sldId id="405" r:id="rId146"/>
    <p:sldId id="324" r:id="rId147"/>
    <p:sldId id="406" r:id="rId148"/>
    <p:sldId id="407" r:id="rId149"/>
    <p:sldId id="325" r:id="rId150"/>
    <p:sldId id="408" r:id="rId151"/>
    <p:sldId id="409" r:id="rId152"/>
    <p:sldId id="411" r:id="rId15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B12"/>
    <a:srgbClr val="E6E6E6"/>
    <a:srgbClr val="E357D2"/>
    <a:srgbClr val="904565"/>
    <a:srgbClr val="148A14"/>
    <a:srgbClr val="F0F4F4"/>
    <a:srgbClr val="6D91C2"/>
    <a:srgbClr val="FD9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54DE23-BF4F-4A91-B48B-45A9BD138C85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B50586-3939-4A66-A58D-A258AA464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65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50586-3939-4A66-A58D-A258AA46473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6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DB31A-726C-4508-83F4-8AD289E930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8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D728FCE-8F40-4681-8296-4B7DE93D8DC4}" type="slidenum">
              <a:rPr lang="ru-RU" sz="1200">
                <a:latin typeface="+mn-lt"/>
              </a:rPr>
              <a:pPr algn="r">
                <a:defRPr/>
              </a:pPr>
              <a:t>64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510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A59E749-618E-48E1-B2E2-BC1190FFE979}" type="slidenum">
              <a:rPr lang="ru-RU" sz="1200">
                <a:latin typeface="+mn-lt"/>
              </a:rPr>
              <a:pPr algn="r">
                <a:defRPr/>
              </a:pPr>
              <a:t>85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058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AA1B558-CA21-4283-B82C-3232CCA2CDE5}" type="slidenum">
              <a:rPr lang="ru-RU" sz="1200">
                <a:latin typeface="+mn-lt"/>
              </a:rPr>
              <a:pPr algn="r">
                <a:defRPr/>
              </a:pPr>
              <a:t>106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253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9EE8CA0-E789-4FD0-A048-7C181DDE883A}" type="slidenum">
              <a:rPr lang="ru-RU" sz="1200">
                <a:latin typeface="+mn-lt"/>
              </a:rPr>
              <a:pPr algn="r">
                <a:defRPr/>
              </a:pPr>
              <a:t>127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264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28C6911-50B8-402A-8B27-7E9F8CDEFFFD}" type="slidenum">
              <a:rPr lang="ru-RU" sz="1200">
                <a:latin typeface="+mn-lt"/>
              </a:rPr>
              <a:pPr algn="r">
                <a:defRPr/>
              </a:pPr>
              <a:t>148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121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0881-6B9F-4A3C-A727-00D61EB8250C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523B-F795-49B0-BD4F-8BBB60F60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0142-74C7-4CBF-9D86-534A6CCE5463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B2C2-4C5F-412C-863C-4B3A3CFB0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5AC9-B83A-4913-A81D-E98EFF50E19C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05E17-D4E1-44C1-81A0-F863A9F72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49C5-253D-41AA-87E3-7F6ABDF6AEEE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5F7AA-DF3E-404C-A2DE-732933C2C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C5B9-0849-49E4-9632-10B2DFAAA9E5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984B-DDF4-4B6A-8774-5F209E0F4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BC4B-54C0-45EA-9660-B514D649DAC1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33D2-708F-48B0-8C9F-31D4F6444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F448-6A54-43A8-BB7F-3DE90A66352F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5998-3EC7-486A-8421-9AF03B14B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BD68-8198-4D77-9E48-54E915CAFA43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5D022-F716-4C60-BDCC-C323D93AC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59BF9-722B-47AA-925E-3B77CEDA5707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87FD-E956-4A68-BBB7-4CBB897BA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9F6A-ACF4-4E1B-976D-913D55A53119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63B0-5353-47F2-BE9D-F96C74DC7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4776-1EBD-49F2-BA20-4B5677327B4C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3E413-4EEB-40DC-9F99-5002C51A8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1">
                <a:lumMod val="5000"/>
                <a:lumOff val="95000"/>
                <a:alpha val="7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D2FF51-59B8-412D-8033-04356D4C7D12}" type="datetimeFigureOut">
              <a:rPr lang="ru-RU"/>
              <a:pPr>
                <a:defRPr/>
              </a:pPr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4EB454-5571-4B99-B9E0-25DA3B014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01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04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slide" Target="slide106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2" Type="http://schemas.openxmlformats.org/officeDocument/2006/relationships/slide" Target="slide108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12.xml"/><Relationship Id="rId2" Type="http://schemas.openxmlformats.org/officeDocument/2006/relationships/slide" Target="slide111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13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slide" Target="slide115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16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1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slide" Target="slide12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22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slide" Target="slide123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25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slide" Target="slide126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12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slide" Target="slide129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3.xml"/><Relationship Id="rId2" Type="http://schemas.openxmlformats.org/officeDocument/2006/relationships/slide" Target="slide132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34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6.xml"/><Relationship Id="rId2" Type="http://schemas.openxmlformats.org/officeDocument/2006/relationships/slide" Target="slide135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34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37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8.xml"/><Relationship Id="rId2" Type="http://schemas.openxmlformats.org/officeDocument/2006/relationships/slide" Target="slide139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37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4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42.xml"/><Relationship Id="rId2" Type="http://schemas.openxmlformats.org/officeDocument/2006/relationships/slide" Target="slide141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40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3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5.xml"/><Relationship Id="rId2" Type="http://schemas.openxmlformats.org/officeDocument/2006/relationships/slide" Target="slide144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43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46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8.xml"/><Relationship Id="rId2" Type="http://schemas.openxmlformats.org/officeDocument/2006/relationships/slide" Target="slide147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46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14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slide" Target="slide15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49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7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78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8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slide" Target="slide84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slide" Target="slide8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2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slide" Target="slide93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95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98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slide" Target="slide99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83" y="1487255"/>
            <a:ext cx="3981033" cy="3883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101" y="-453215"/>
            <a:ext cx="6633023" cy="3310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703" y="-453215"/>
            <a:ext cx="7035394" cy="3566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6" y="5291192"/>
            <a:ext cx="10528705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0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5103813" y="731838"/>
            <a:ext cx="609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Молодец!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8194" name="Picture 2" descr="https://avatars.mds.yandex.net/get-pdb/1881324/867c3c17-be41-40a0-bdd5-caa4014d70a1/s1200?webp=fals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528" t="7505" r="5368" b="6537"/>
          <a:stretch/>
        </p:blipFill>
        <p:spPr bwMode="auto">
          <a:xfrm>
            <a:off x="3733800" y="1633138"/>
            <a:ext cx="5244746" cy="5059470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3.bp.blogspot.com/-hsb6FRsjI2s/Vwb3fg31p6I/AAAAAAAASdE/tMvZhHKG6zEyJkRN4uvhb7HTgGsm24fpQ/s1600/purple-happy-smiley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775075" y="1622424"/>
            <a:ext cx="5064125" cy="5064125"/>
          </a:xfrm>
          <a:prstGeom prst="ellipse">
            <a:avLst/>
          </a:prstGeom>
          <a:noFill/>
          <a:extLst/>
        </p:spPr>
      </p:pic>
      <p:sp>
        <p:nvSpPr>
          <p:cNvPr id="117762" name="Прямоугольник 1"/>
          <p:cNvSpPr>
            <a:spLocks noChangeArrowheads="1"/>
          </p:cNvSpPr>
          <p:nvPr/>
        </p:nvSpPr>
        <p:spPr bwMode="auto">
          <a:xfrm>
            <a:off x="4999038" y="696913"/>
            <a:ext cx="299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Calibri" pitchFamily="34" charset="0"/>
              </a:rPr>
              <a:t>Грандиозно!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Первым в Советском союзе и одним из первых в мире осуществил структурно-функциональное изучение нуклеиновых кислот.</a:t>
            </a:r>
          </a:p>
        </p:txBody>
      </p:sp>
      <p:sp>
        <p:nvSpPr>
          <p:cNvPr id="11878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93775" y="2847975"/>
            <a:ext cx="10298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А.А. Баев</a:t>
            </a:r>
          </a:p>
        </p:txBody>
      </p:sp>
      <p:sp>
        <p:nvSpPr>
          <p:cNvPr id="118787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9963" y="4618038"/>
            <a:ext cx="1005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В.И. Артамонов</a:t>
            </a:r>
          </a:p>
        </p:txBody>
      </p:sp>
      <p:sp>
        <p:nvSpPr>
          <p:cNvPr id="118788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89013" y="3695700"/>
            <a:ext cx="1016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И.В. Вернадский</a:t>
            </a:r>
          </a:p>
        </p:txBody>
      </p:sp>
      <p:sp>
        <p:nvSpPr>
          <p:cNvPr id="118789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81075" y="5568950"/>
            <a:ext cx="8939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Б.А. Воронов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00B0F0"/>
          </a:solidFill>
          <a:ln w="12700" algn="ctr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a03b3a49771d7474243f67fe96c4b9f5-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146" r="4625" b="10837"/>
          <a:stretch/>
        </p:blipFill>
        <p:spPr bwMode="auto">
          <a:xfrm>
            <a:off x="3338968" y="1600627"/>
            <a:ext cx="4778137" cy="5028105"/>
          </a:xfrm>
          <a:prstGeom prst="ellipse">
            <a:avLst/>
          </a:prstGeom>
          <a:noFill/>
          <a:extLst/>
        </p:spPr>
      </p:pic>
      <p:sp>
        <p:nvSpPr>
          <p:cNvPr id="119810" name="Прямоугольник 1"/>
          <p:cNvSpPr>
            <a:spLocks noChangeArrowheads="1"/>
          </p:cNvSpPr>
          <p:nvPr/>
        </p:nvSpPr>
        <p:spPr bwMode="auto">
          <a:xfrm>
            <a:off x="4217988" y="677863"/>
            <a:ext cx="3209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Неправильно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Прямоугольник 1"/>
          <p:cNvSpPr>
            <a:spLocks noChangeArrowheads="1"/>
          </p:cNvSpPr>
          <p:nvPr/>
        </p:nvSpPr>
        <p:spPr bwMode="auto">
          <a:xfrm>
            <a:off x="4176713" y="803275"/>
            <a:ext cx="3394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Замечательно!</a:t>
            </a:r>
          </a:p>
        </p:txBody>
      </p:sp>
      <p:pic>
        <p:nvPicPr>
          <p:cNvPr id="120834" name="Picture 4" descr="http://pngimg.com/uploads/smiley/smiley_PNG158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8338" y="1731963"/>
            <a:ext cx="4805362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Один из основателей химического направления в минералогии. Его капитальный двухтомный труд «Первые основания минералогии…» (1798) был первой в России работой по систематике минералов.</a:t>
            </a:r>
          </a:p>
        </p:txBody>
      </p:sp>
      <p:sp>
        <p:nvSpPr>
          <p:cNvPr id="121858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25538" y="3248025"/>
            <a:ext cx="956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В.М. Севергин</a:t>
            </a:r>
          </a:p>
        </p:txBody>
      </p:sp>
      <p:sp>
        <p:nvSpPr>
          <p:cNvPr id="121859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57275" y="4862513"/>
            <a:ext cx="1005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К.И. Антоненко</a:t>
            </a:r>
          </a:p>
        </p:txBody>
      </p:sp>
      <p:sp>
        <p:nvSpPr>
          <p:cNvPr id="121860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76325" y="4062413"/>
            <a:ext cx="9726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И.В. Вернадский</a:t>
            </a:r>
          </a:p>
        </p:txBody>
      </p:sp>
      <p:sp>
        <p:nvSpPr>
          <p:cNvPr id="121861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41400" y="5694363"/>
            <a:ext cx="8939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Е.В. Артюшков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FD6B12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01c081f363270cad5cf7d8566606f358-sr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3009" t="14360" r="12820" b="14216"/>
          <a:stretch/>
        </p:blipFill>
        <p:spPr bwMode="auto">
          <a:xfrm>
            <a:off x="3657096" y="1855420"/>
            <a:ext cx="5244661" cy="4617811"/>
          </a:xfrm>
          <a:prstGeom prst="ellipse">
            <a:avLst/>
          </a:prstGeom>
          <a:noFill/>
          <a:extLst/>
        </p:spPr>
      </p:pic>
      <p:sp>
        <p:nvSpPr>
          <p:cNvPr id="122882" name="Прямоугольник 1"/>
          <p:cNvSpPr>
            <a:spLocks noChangeArrowheads="1"/>
          </p:cNvSpPr>
          <p:nvPr/>
        </p:nvSpPr>
        <p:spPr bwMode="auto">
          <a:xfrm>
            <a:off x="4092575" y="928688"/>
            <a:ext cx="528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Не торопись, подумай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2.freepng.ru/20180315/ayq/kisspng-smiley-square-emoticon-clip-art-feeling-cool-cliparts-5aaa14a03f3ce9.8994932815210958402591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17779" r="17037"/>
          <a:stretch/>
        </p:blipFill>
        <p:spPr bwMode="auto">
          <a:xfrm>
            <a:off x="3532264" y="1763959"/>
            <a:ext cx="5361950" cy="4800407"/>
          </a:xfrm>
          <a:prstGeom prst="ellipse">
            <a:avLst/>
          </a:prstGeom>
          <a:noFill/>
          <a:extLst/>
        </p:spPr>
      </p:pic>
      <p:sp>
        <p:nvSpPr>
          <p:cNvPr id="123906" name="Прямоугольник 1"/>
          <p:cNvSpPr>
            <a:spLocks noChangeArrowheads="1"/>
          </p:cNvSpPr>
          <p:nvPr/>
        </p:nvSpPr>
        <p:spPr bwMode="auto">
          <a:xfrm>
            <a:off x="5170488" y="720725"/>
            <a:ext cx="2876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Отлично!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 1846 году появился труд Буняковского, послуживший началом его всемирной известности.</a:t>
            </a:r>
          </a:p>
        </p:txBody>
      </p:sp>
      <p:sp>
        <p:nvSpPr>
          <p:cNvPr id="125954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30275" y="2393950"/>
            <a:ext cx="10298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«Введение в анализ бесконечно малых»</a:t>
            </a:r>
          </a:p>
        </p:txBody>
      </p:sp>
      <p:sp>
        <p:nvSpPr>
          <p:cNvPr id="125955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08050" y="4283075"/>
            <a:ext cx="1005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«Новая теория движения луны»</a:t>
            </a:r>
          </a:p>
        </p:txBody>
      </p:sp>
      <p:sp>
        <p:nvSpPr>
          <p:cNvPr id="125956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82650" y="3328988"/>
            <a:ext cx="10760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«Основания математической теории вероятностей»</a:t>
            </a:r>
          </a:p>
        </p:txBody>
      </p:sp>
      <p:sp>
        <p:nvSpPr>
          <p:cNvPr id="125957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49325" y="5287963"/>
            <a:ext cx="8939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«Морская наука»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E357D2"/>
          </a:solidFill>
          <a:ln w="12700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2" descr="http://www.clipartbest.com/cliparts/RTA/dMd/RTAdMdqT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5" y="1998663"/>
            <a:ext cx="5011738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Прямоугольник 1"/>
          <p:cNvSpPr>
            <a:spLocks noChangeArrowheads="1"/>
          </p:cNvSpPr>
          <p:nvPr/>
        </p:nvSpPr>
        <p:spPr bwMode="auto">
          <a:xfrm>
            <a:off x="4287838" y="941388"/>
            <a:ext cx="4389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Не спеши, подумай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rlv.zcache.co.uk/pink_happy_face_ceramic_knob-r10746c5933bc4e4bb3dd180823ee63ad_zp2d5_630.jpg?rlvnet=1&amp;view_padding=%5B285%2C0%2C285%2C0%5D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26836" t="5948" r="26606" b="6620"/>
          <a:stretch/>
        </p:blipFill>
        <p:spPr bwMode="auto">
          <a:xfrm>
            <a:off x="3902317" y="2135956"/>
            <a:ext cx="4880139" cy="4468547"/>
          </a:xfrm>
          <a:prstGeom prst="ellipse">
            <a:avLst/>
          </a:prstGeom>
          <a:noFill/>
          <a:extLst/>
        </p:spPr>
      </p:pic>
      <p:sp>
        <p:nvSpPr>
          <p:cNvPr id="128002" name="Прямоугольник 1"/>
          <p:cNvSpPr>
            <a:spLocks noChangeArrowheads="1"/>
          </p:cNvSpPr>
          <p:nvPr/>
        </p:nvSpPr>
        <p:spPr bwMode="auto">
          <a:xfrm>
            <a:off x="4875213" y="1062038"/>
            <a:ext cx="3670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Великолепно!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939800" y="1144588"/>
            <a:ext cx="1121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Кто из русских учёных является создателем военно-полевой хирургии?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23554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850" y="2520950"/>
            <a:ext cx="30305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Н.И. Пирогов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831850" y="3524250"/>
            <a:ext cx="2819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И.П. Павлов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831850" y="4510088"/>
            <a:ext cx="3303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И.И. Мечников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831850" y="5494338"/>
            <a:ext cx="307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И.М. Сеченов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63525" y="628650"/>
            <a:ext cx="860425" cy="595313"/>
          </a:xfrm>
          <a:prstGeom prst="ellipse">
            <a:avLst/>
          </a:prstGeom>
          <a:solidFill>
            <a:srgbClr val="F6D045"/>
          </a:solidFill>
          <a:ln w="12700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Кто из русских ученых-физиков разработал графический метод обработки результатов измерения кристаллов с помощью стереографической сферической сетки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23938" y="2803525"/>
            <a:ext cx="9653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В.Ф. Быстров</a:t>
            </a:r>
          </a:p>
        </p:txBody>
      </p:sp>
      <p:sp>
        <p:nvSpPr>
          <p:cNvPr id="129027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30288" y="4589463"/>
            <a:ext cx="1005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Г.В. Вульф</a:t>
            </a:r>
          </a:p>
        </p:txBody>
      </p:sp>
      <p:sp>
        <p:nvSpPr>
          <p:cNvPr id="129028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03300" y="3711575"/>
            <a:ext cx="10239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А.А. Власов</a:t>
            </a:r>
          </a:p>
        </p:txBody>
      </p:sp>
      <p:sp>
        <p:nvSpPr>
          <p:cNvPr id="129029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28700" y="5541963"/>
            <a:ext cx="8956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Л.Д. Ландау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904565"/>
          </a:solidFill>
          <a:ln w="12700" algn="ctr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Прямоугольник 1"/>
          <p:cNvSpPr>
            <a:spLocks noChangeArrowheads="1"/>
          </p:cNvSpPr>
          <p:nvPr/>
        </p:nvSpPr>
        <p:spPr bwMode="auto">
          <a:xfrm>
            <a:off x="4440238" y="661988"/>
            <a:ext cx="3371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Ты ошибся </a:t>
            </a:r>
          </a:p>
        </p:txBody>
      </p:sp>
      <p:pic>
        <p:nvPicPr>
          <p:cNvPr id="1028" name="Picture 4" descr="https://sun9-72.userapi.com/c855328/v855328882/1fe763/VTPI5VfqyPI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9049" r="18349" b="7934"/>
          <a:stretch/>
        </p:blipFill>
        <p:spPr bwMode="auto">
          <a:xfrm>
            <a:off x="3286043" y="1550691"/>
            <a:ext cx="4945213" cy="5083788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Прямоугольник 1"/>
          <p:cNvSpPr>
            <a:spLocks noChangeArrowheads="1"/>
          </p:cNvSpPr>
          <p:nvPr/>
        </p:nvSpPr>
        <p:spPr bwMode="auto">
          <a:xfrm>
            <a:off x="4170363" y="750888"/>
            <a:ext cx="3460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Потрясающе!</a:t>
            </a:r>
          </a:p>
        </p:txBody>
      </p:sp>
      <p:pic>
        <p:nvPicPr>
          <p:cNvPr id="1026" name="Picture 2" descr="https://sun9-9.userapi.com/c855328/v855328882/1fe75a/qFSesBg4BQM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2264" r="2391" b="8553"/>
          <a:stretch/>
        </p:blipFill>
        <p:spPr bwMode="auto">
          <a:xfrm>
            <a:off x="3125113" y="1702106"/>
            <a:ext cx="5060503" cy="4962476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Владимир Васильевич Морковников…</a:t>
            </a:r>
          </a:p>
        </p:txBody>
      </p:sp>
      <p:sp>
        <p:nvSpPr>
          <p:cNvPr id="132098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2500" y="2032000"/>
            <a:ext cx="10968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открыл новый класс органических соединений - нафтены</a:t>
            </a:r>
          </a:p>
        </p:txBody>
      </p:sp>
      <p:sp>
        <p:nvSpPr>
          <p:cNvPr id="132099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52500" y="4718050"/>
            <a:ext cx="10055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синтезировал ряд непредельных углеводородов (бутилен и др.)</a:t>
            </a:r>
          </a:p>
        </p:txBody>
      </p:sp>
      <p:sp>
        <p:nvSpPr>
          <p:cNvPr id="132100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98525" y="2998788"/>
            <a:ext cx="10239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открыл разветвленные цепные реакции, характеризуемые экспоненциальным ускорением и последующим воспламенением </a:t>
            </a:r>
          </a:p>
        </p:txBody>
      </p:sp>
      <p:sp>
        <p:nvSpPr>
          <p:cNvPr id="132101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36625" y="5916613"/>
            <a:ext cx="907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впервые синтезировал анилин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148A14"/>
          </a:solidFill>
          <a:ln w="127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Прямоугольник 1"/>
          <p:cNvSpPr>
            <a:spLocks noChangeArrowheads="1"/>
          </p:cNvSpPr>
          <p:nvPr/>
        </p:nvSpPr>
        <p:spPr bwMode="auto">
          <a:xfrm>
            <a:off x="2608263" y="811213"/>
            <a:ext cx="7253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Увы, но это неправильный ответ</a:t>
            </a:r>
          </a:p>
        </p:txBody>
      </p:sp>
      <p:pic>
        <p:nvPicPr>
          <p:cNvPr id="2052" name="Picture 4" descr="https://sun9-43.userapi.com/c206824/v206824712/7063f/GCWEBNgkBu4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2389" t="2767" r="2206" b="2988"/>
          <a:stretch/>
        </p:blipFill>
        <p:spPr bwMode="auto">
          <a:xfrm>
            <a:off x="3285629" y="1732286"/>
            <a:ext cx="5183695" cy="4885092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Прямоугольник 1"/>
          <p:cNvSpPr>
            <a:spLocks noChangeArrowheads="1"/>
          </p:cNvSpPr>
          <p:nvPr/>
        </p:nvSpPr>
        <p:spPr bwMode="auto">
          <a:xfrm>
            <a:off x="4833938" y="684213"/>
            <a:ext cx="2830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Хорошо!</a:t>
            </a:r>
          </a:p>
        </p:txBody>
      </p:sp>
      <p:pic>
        <p:nvPicPr>
          <p:cNvPr id="2050" name="Picture 2" descr="https://sun9-8.userapi.com/c206824/v206824712/70636/7lH1AXQt6aI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814" t="1668" r="3726" b="3546"/>
          <a:stretch/>
        </p:blipFill>
        <p:spPr bwMode="auto">
          <a:xfrm>
            <a:off x="3329710" y="1594435"/>
            <a:ext cx="5033673" cy="5045574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Русский физиолог растений и микробиолог, основоположник вирусологии.</a:t>
            </a:r>
          </a:p>
        </p:txBody>
      </p:sp>
      <p:sp>
        <p:nvSpPr>
          <p:cNvPr id="13517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52513" y="2514600"/>
            <a:ext cx="1039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Н.К. Кольцов</a:t>
            </a:r>
          </a:p>
        </p:txBody>
      </p:sp>
      <p:sp>
        <p:nvSpPr>
          <p:cNvPr id="135171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12825" y="4506913"/>
            <a:ext cx="1005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Д.И. Ивановский</a:t>
            </a:r>
          </a:p>
        </p:txBody>
      </p:sp>
      <p:sp>
        <p:nvSpPr>
          <p:cNvPr id="13517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52513" y="3522663"/>
            <a:ext cx="1023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Н.Н. Никольский</a:t>
            </a:r>
          </a:p>
        </p:txBody>
      </p:sp>
      <p:sp>
        <p:nvSpPr>
          <p:cNvPr id="135173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25525" y="5513388"/>
            <a:ext cx="907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Ю.В. Ильин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E357D2"/>
          </a:solidFill>
          <a:ln w="12700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Прямоугольник 1"/>
          <p:cNvSpPr>
            <a:spLocks noChangeArrowheads="1"/>
          </p:cNvSpPr>
          <p:nvPr/>
        </p:nvSpPr>
        <p:spPr bwMode="auto">
          <a:xfrm>
            <a:off x="4592638" y="60960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Печально</a:t>
            </a:r>
          </a:p>
        </p:txBody>
      </p:sp>
      <p:pic>
        <p:nvPicPr>
          <p:cNvPr id="3074" name="Picture 2" descr="https://sun9-20.userapi.com/c858120/v858120882/18100a/8PYfWSZ5ZMg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3100" t="13280" r="14052" b="13079"/>
          <a:stretch/>
        </p:blipFill>
        <p:spPr bwMode="auto">
          <a:xfrm>
            <a:off x="3438804" y="1547800"/>
            <a:ext cx="4682057" cy="5016544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Прямоугольник 1"/>
          <p:cNvSpPr>
            <a:spLocks noChangeArrowheads="1"/>
          </p:cNvSpPr>
          <p:nvPr/>
        </p:nvSpPr>
        <p:spPr bwMode="auto">
          <a:xfrm>
            <a:off x="4772025" y="787400"/>
            <a:ext cx="2830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Здорово!</a:t>
            </a:r>
          </a:p>
        </p:txBody>
      </p:sp>
      <p:pic>
        <p:nvPicPr>
          <p:cNvPr id="3076" name="Picture 4" descr="https://sun9-72.userapi.com/c858120/v858120882/181013/EuuVbBnmHww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8507" t="10966" r="18141" b="12561"/>
          <a:stretch/>
        </p:blipFill>
        <p:spPr bwMode="auto">
          <a:xfrm>
            <a:off x="3417261" y="1704855"/>
            <a:ext cx="4838120" cy="4948518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 исследование «Отложения Пермской системы Окско-Волжского бассейна» получил степень магистра минералогии и геогнозии. </a:t>
            </a:r>
          </a:p>
        </p:txBody>
      </p:sp>
      <p:sp>
        <p:nvSpPr>
          <p:cNvPr id="13824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81088" y="2760663"/>
            <a:ext cx="10202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С.Ф. Борисов</a:t>
            </a:r>
          </a:p>
        </p:txBody>
      </p:sp>
      <p:sp>
        <p:nvSpPr>
          <p:cNvPr id="138243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03313" y="4665663"/>
            <a:ext cx="8256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В.П. Бондарев</a:t>
            </a:r>
          </a:p>
        </p:txBody>
      </p:sp>
      <p:sp>
        <p:nvSpPr>
          <p:cNvPr id="138244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65213" y="3738563"/>
            <a:ext cx="1023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В.П. Амалицкий</a:t>
            </a:r>
          </a:p>
        </p:txBody>
      </p:sp>
      <p:sp>
        <p:nvSpPr>
          <p:cNvPr id="138245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31888" y="5678488"/>
            <a:ext cx="8937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В.Л. Иванов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0070C0"/>
          </a:solidFill>
          <a:ln w="12700" algn="ctr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4749800" y="858838"/>
            <a:ext cx="3086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Попробуй еще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7170" name="Picture 2" descr="https://omoro.ru/wp-content/uploads/2018/05/grystnii-smailik-2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717918" y="1769489"/>
            <a:ext cx="4781550" cy="4781551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Прямоугольник 1"/>
          <p:cNvSpPr>
            <a:spLocks noChangeArrowheads="1"/>
          </p:cNvSpPr>
          <p:nvPr/>
        </p:nvSpPr>
        <p:spPr bwMode="auto">
          <a:xfrm>
            <a:off x="5253038" y="7302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Плохо</a:t>
            </a:r>
          </a:p>
        </p:txBody>
      </p:sp>
      <p:pic>
        <p:nvPicPr>
          <p:cNvPr id="4100" name="Picture 4" descr="https://sun9-54.userapi.com/c857532/v857532882/18515e/de33NkzKO2c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2842" t="2439" r="2244" b="2342"/>
          <a:stretch/>
        </p:blipFill>
        <p:spPr bwMode="auto">
          <a:xfrm>
            <a:off x="3500365" y="1692297"/>
            <a:ext cx="5038113" cy="4899196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Прямоугольник 1"/>
          <p:cNvSpPr>
            <a:spLocks noChangeArrowheads="1"/>
          </p:cNvSpPr>
          <p:nvPr/>
        </p:nvSpPr>
        <p:spPr bwMode="auto">
          <a:xfrm>
            <a:off x="4799013" y="692150"/>
            <a:ext cx="2830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Умничка!</a:t>
            </a:r>
          </a:p>
        </p:txBody>
      </p:sp>
      <p:pic>
        <p:nvPicPr>
          <p:cNvPr id="4098" name="Picture 2" descr="https://sun9-43.userapi.com/c206516/v206516882/70da9/k-1DYC1K6GA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3449" b="2667"/>
          <a:stretch/>
        </p:blipFill>
        <p:spPr bwMode="auto">
          <a:xfrm>
            <a:off x="3339240" y="1562990"/>
            <a:ext cx="4997897" cy="5017020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Андрей Николаевич Колмогоров…</a:t>
            </a:r>
          </a:p>
        </p:txBody>
      </p:sp>
      <p:sp>
        <p:nvSpPr>
          <p:cNvPr id="141314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06475" y="1862138"/>
            <a:ext cx="703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создал комбинаторику как науку</a:t>
            </a:r>
          </a:p>
        </p:txBody>
      </p:sp>
      <p:sp>
        <p:nvSpPr>
          <p:cNvPr id="141315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84250" y="4210050"/>
            <a:ext cx="1005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основал теорию множеств</a:t>
            </a:r>
          </a:p>
        </p:txBody>
      </p:sp>
      <p:sp>
        <p:nvSpPr>
          <p:cNvPr id="14131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06475" y="2870200"/>
            <a:ext cx="11185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создал математический анализ – дифференциальное и интегральное исчисление</a:t>
            </a:r>
          </a:p>
        </p:txBody>
      </p:sp>
      <p:sp>
        <p:nvSpPr>
          <p:cNvPr id="141317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39800" y="5249863"/>
            <a:ext cx="8937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построил пример ряда Фурье, расходящегося всюду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Прямоугольник 1"/>
          <p:cNvSpPr>
            <a:spLocks noChangeArrowheads="1"/>
          </p:cNvSpPr>
          <p:nvPr/>
        </p:nvSpPr>
        <p:spPr bwMode="auto">
          <a:xfrm>
            <a:off x="4354513" y="669925"/>
            <a:ext cx="3805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Ты не угадал</a:t>
            </a:r>
          </a:p>
        </p:txBody>
      </p:sp>
      <p:pic>
        <p:nvPicPr>
          <p:cNvPr id="5124" name="Picture 4" descr="https://sun9-5.userapi.com/c205728/v205728882/705ac/GC0c2v4t79s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6568" t="7683" r="2584" b="61"/>
          <a:stretch/>
        </p:blipFill>
        <p:spPr bwMode="auto">
          <a:xfrm>
            <a:off x="3415630" y="1600168"/>
            <a:ext cx="4850304" cy="4983716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Прямоугольник 1"/>
          <p:cNvSpPr>
            <a:spLocks noChangeArrowheads="1"/>
          </p:cNvSpPr>
          <p:nvPr/>
        </p:nvSpPr>
        <p:spPr bwMode="auto">
          <a:xfrm>
            <a:off x="4591050" y="671513"/>
            <a:ext cx="2830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Прекрасно!</a:t>
            </a:r>
          </a:p>
        </p:txBody>
      </p:sp>
      <p:pic>
        <p:nvPicPr>
          <p:cNvPr id="5122" name="Picture 2" descr="https://sun9-51.userapi.com/c205728/v205728882/705a5/KWT43gmDQu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18086" y="1574898"/>
            <a:ext cx="4864720" cy="5091859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Сергей Иванович Вавилов…</a:t>
            </a:r>
          </a:p>
        </p:txBody>
      </p:sp>
      <p:sp>
        <p:nvSpPr>
          <p:cNvPr id="14438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06475" y="1862138"/>
            <a:ext cx="703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построил зеркальный телескоп</a:t>
            </a:r>
          </a:p>
        </p:txBody>
      </p:sp>
      <p:sp>
        <p:nvSpPr>
          <p:cNvPr id="144387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4088" y="3633788"/>
            <a:ext cx="10055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создал первую теорию, которая выражала связь электрических и магнитных явлений</a:t>
            </a:r>
          </a:p>
        </p:txBody>
      </p:sp>
      <p:sp>
        <p:nvSpPr>
          <p:cNvPr id="144388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06475" y="2660650"/>
            <a:ext cx="10529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ввел понятие квантового выхода люминесценции </a:t>
            </a:r>
          </a:p>
        </p:txBody>
      </p:sp>
      <p:sp>
        <p:nvSpPr>
          <p:cNvPr id="144389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2500" y="5041900"/>
            <a:ext cx="10709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впервые применил законы термодинамики к процессам излучения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FD9C0C"/>
          </a:solidFill>
          <a:ln w="127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Прямоугольник 1"/>
          <p:cNvSpPr>
            <a:spLocks noChangeArrowheads="1"/>
          </p:cNvSpPr>
          <p:nvPr/>
        </p:nvSpPr>
        <p:spPr bwMode="auto">
          <a:xfrm>
            <a:off x="3754438" y="595313"/>
            <a:ext cx="5275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К сожалению, это не так</a:t>
            </a:r>
          </a:p>
        </p:txBody>
      </p:sp>
      <p:pic>
        <p:nvPicPr>
          <p:cNvPr id="6148" name="Picture 4" descr="https://sun9-12.userapi.com/c205728/v205728882/70610/WC-5xDs6t0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30936" y="1525050"/>
            <a:ext cx="5147784" cy="5055651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2.freepng.ru/20180315/ayq/kisspng-smiley-square-emoticon-clip-art-feeling-cool-cliparts-5aaa14a03f3ce9.8994932815210958402591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17779" r="17037"/>
          <a:stretch/>
        </p:blipFill>
        <p:spPr bwMode="auto">
          <a:xfrm>
            <a:off x="3532264" y="1763959"/>
            <a:ext cx="5361950" cy="4800407"/>
          </a:xfrm>
          <a:prstGeom prst="ellipse">
            <a:avLst/>
          </a:prstGeom>
          <a:noFill/>
          <a:extLst/>
        </p:spPr>
      </p:pic>
      <p:sp>
        <p:nvSpPr>
          <p:cNvPr id="146434" name="Прямоугольник 1"/>
          <p:cNvSpPr>
            <a:spLocks noChangeArrowheads="1"/>
          </p:cNvSpPr>
          <p:nvPr/>
        </p:nvSpPr>
        <p:spPr bwMode="auto">
          <a:xfrm>
            <a:off x="5143500" y="788988"/>
            <a:ext cx="2876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Отлично!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Кто из русских химиков впервые синтезировал анилин, тем самым заложив основы анилинокрасочной промышленности и производства лекарственных средств.</a:t>
            </a:r>
          </a:p>
        </p:txBody>
      </p:sp>
      <p:sp>
        <p:nvSpPr>
          <p:cNvPr id="14848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06475" y="3352800"/>
            <a:ext cx="10298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Е.В. Антипов</a:t>
            </a:r>
          </a:p>
        </p:txBody>
      </p:sp>
      <p:sp>
        <p:nvSpPr>
          <p:cNvPr id="148483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27113" y="4902200"/>
            <a:ext cx="1005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М.В. Ломоносов</a:t>
            </a:r>
          </a:p>
        </p:txBody>
      </p:sp>
      <p:sp>
        <p:nvSpPr>
          <p:cNvPr id="148484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03300" y="4065588"/>
            <a:ext cx="1023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Н.Н. Зинин</a:t>
            </a:r>
          </a:p>
        </p:txBody>
      </p:sp>
      <p:sp>
        <p:nvSpPr>
          <p:cNvPr id="148485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01713" y="5781675"/>
            <a:ext cx="9075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Б.П. Белоусов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3E42F7"/>
          </a:soli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Прямоугольник 1"/>
          <p:cNvSpPr>
            <a:spLocks noChangeArrowheads="1"/>
          </p:cNvSpPr>
          <p:nvPr/>
        </p:nvSpPr>
        <p:spPr bwMode="auto">
          <a:xfrm>
            <a:off x="4552950" y="738188"/>
            <a:ext cx="609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Подумай еще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149506" name="Picture 2" descr="https://cdn.pixabay.com/photo/2014/10/06/04/29/sad-476039_128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88" y="1138238"/>
            <a:ext cx="7369175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4876800" y="763588"/>
            <a:ext cx="288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Поздравляю!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5124" name="Picture 4" descr="http://www.100book.ru/b1652365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5768" t="4420" r="4797" b="8886"/>
          <a:stretch/>
        </p:blipFill>
        <p:spPr bwMode="auto">
          <a:xfrm>
            <a:off x="3622671" y="1600199"/>
            <a:ext cx="4972050" cy="4819651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Прямоугольник 1"/>
          <p:cNvSpPr>
            <a:spLocks noChangeArrowheads="1"/>
          </p:cNvSpPr>
          <p:nvPr/>
        </p:nvSpPr>
        <p:spPr bwMode="auto">
          <a:xfrm>
            <a:off x="4625975" y="638175"/>
            <a:ext cx="2803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Ты молодец!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11188" t="7780" r="10655" b="7513"/>
          <a:stretch/>
        </p:blipFill>
        <p:spPr>
          <a:xfrm>
            <a:off x="3390638" y="1555845"/>
            <a:ext cx="5083178" cy="5070143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Блестящий биолог, «отец» фагоцитарной теории иммунитета, превыше всего ценил рационализм и науку, утверждая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если нельзя «жить без веры, то последняя не может быть иной, как верой во всемогущество знания».</a:t>
            </a:r>
          </a:p>
        </p:txBody>
      </p:sp>
      <p:sp>
        <p:nvSpPr>
          <p:cNvPr id="151554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46150" y="3413125"/>
            <a:ext cx="10298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А.В. Лопатин</a:t>
            </a:r>
          </a:p>
        </p:txBody>
      </p:sp>
      <p:sp>
        <p:nvSpPr>
          <p:cNvPr id="151555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54088" y="5008563"/>
            <a:ext cx="1005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И.И. Мечников </a:t>
            </a:r>
          </a:p>
        </p:txBody>
      </p:sp>
      <p:sp>
        <p:nvSpPr>
          <p:cNvPr id="15155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01713" y="4198938"/>
            <a:ext cx="1023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Г.Ф. Барышников</a:t>
            </a:r>
          </a:p>
        </p:txBody>
      </p:sp>
      <p:sp>
        <p:nvSpPr>
          <p:cNvPr id="151557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65200" y="5853113"/>
            <a:ext cx="907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В.Н. Лебедев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3F9768"/>
          </a:solidFill>
          <a:ln w="127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Прямоугольник 1"/>
          <p:cNvSpPr>
            <a:spLocks noChangeArrowheads="1"/>
          </p:cNvSpPr>
          <p:nvPr/>
        </p:nvSpPr>
        <p:spPr bwMode="auto">
          <a:xfrm>
            <a:off x="4911725" y="75565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Неверно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152578" name="Picture 2" descr="https://sharkun.ru/wp-content/uploads/2019/10/bored-478651_960_72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88" y="1155700"/>
            <a:ext cx="702786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Прямоугольник 1"/>
          <p:cNvSpPr>
            <a:spLocks noChangeArrowheads="1"/>
          </p:cNvSpPr>
          <p:nvPr/>
        </p:nvSpPr>
        <p:spPr bwMode="auto">
          <a:xfrm>
            <a:off x="4576763" y="660400"/>
            <a:ext cx="2884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Поздравляю!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3074" name="Picture 2" descr="https://img2.freepng.ru/20180204/asq/kisspng-smiley-emoticon-clip-art-green-smiley-face-5a76ca12454638.3785074515177344182838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9721" t="3578" r="9499" b="6664"/>
          <a:stretch/>
        </p:blipFill>
        <p:spPr bwMode="auto">
          <a:xfrm>
            <a:off x="3454081" y="1522307"/>
            <a:ext cx="4885511" cy="4995914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Евграф Степанович Федоров…</a:t>
            </a:r>
          </a:p>
        </p:txBody>
      </p:sp>
      <p:sp>
        <p:nvSpPr>
          <p:cNvPr id="15462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15988" y="2012950"/>
            <a:ext cx="703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изобрел тотализатор </a:t>
            </a:r>
          </a:p>
        </p:txBody>
      </p:sp>
      <p:sp>
        <p:nvSpPr>
          <p:cNvPr id="154627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95350" y="4271963"/>
            <a:ext cx="1005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изобрел двигатель внутреннего сгорания</a:t>
            </a:r>
          </a:p>
        </p:txBody>
      </p:sp>
      <p:sp>
        <p:nvSpPr>
          <p:cNvPr id="154628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85825" y="2946400"/>
            <a:ext cx="10655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изобрел универсальный прибор для кристаллооптических измерений </a:t>
            </a:r>
          </a:p>
        </p:txBody>
      </p:sp>
      <p:sp>
        <p:nvSpPr>
          <p:cNvPr id="154629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92175" y="5297488"/>
            <a:ext cx="9852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изобрел универсальный паровой двигатель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A2150E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Прямоугольник 1"/>
          <p:cNvSpPr>
            <a:spLocks noChangeArrowheads="1"/>
          </p:cNvSpPr>
          <p:nvPr/>
        </p:nvSpPr>
        <p:spPr bwMode="auto">
          <a:xfrm>
            <a:off x="5243513" y="6477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Ошибка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6146" name="Picture 2" descr="https://im0-tub-ru.yandex.net/i?id=a224164a2358495a274ca9c44f5286d8-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1972" t="11972" r="12745" b="12417"/>
          <a:stretch/>
        </p:blipFill>
        <p:spPr bwMode="auto">
          <a:xfrm>
            <a:off x="3728884" y="1662807"/>
            <a:ext cx="4881715" cy="4655793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Прямоугольник 1"/>
          <p:cNvSpPr>
            <a:spLocks noChangeArrowheads="1"/>
          </p:cNvSpPr>
          <p:nvPr/>
        </p:nvSpPr>
        <p:spPr bwMode="auto">
          <a:xfrm>
            <a:off x="5254625" y="636588"/>
            <a:ext cx="609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Молодец!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8194" name="Picture 2" descr="https://avatars.mds.yandex.net/get-pdb/1881324/867c3c17-be41-40a0-bdd5-caa4014d70a1/s1200?webp=fals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528" t="7505" r="5368" b="6537"/>
          <a:stretch/>
        </p:blipFill>
        <p:spPr bwMode="auto">
          <a:xfrm>
            <a:off x="3733800" y="1633138"/>
            <a:ext cx="5244746" cy="5059470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Русский биолог и селекционер, автор многих сортов плодово-ягодных культур. За свои выдающиеся научные заслуги и исключительно ценную деятельность в области садоводства был награжден орденом Ленина и орденом трудового красного знамени.</a:t>
            </a:r>
          </a:p>
        </p:txBody>
      </p:sp>
      <p:sp>
        <p:nvSpPr>
          <p:cNvPr id="157698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4725" y="3771900"/>
            <a:ext cx="10298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И.В. Мичурин</a:t>
            </a:r>
          </a:p>
        </p:txBody>
      </p:sp>
      <p:sp>
        <p:nvSpPr>
          <p:cNvPr id="157699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52500" y="5262563"/>
            <a:ext cx="1005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Н.В. Склифосовский </a:t>
            </a:r>
          </a:p>
        </p:txBody>
      </p:sp>
      <p:sp>
        <p:nvSpPr>
          <p:cNvPr id="157700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87425" y="4484688"/>
            <a:ext cx="1023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А.О. Ковалевский</a:t>
            </a:r>
          </a:p>
        </p:txBody>
      </p:sp>
      <p:sp>
        <p:nvSpPr>
          <p:cNvPr id="157701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5200" y="5957888"/>
            <a:ext cx="907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В.М. Бехтерев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F6D045"/>
          </a:solidFill>
          <a:ln w="12700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Прямоугольник 1"/>
          <p:cNvSpPr>
            <a:spLocks noChangeArrowheads="1"/>
          </p:cNvSpPr>
          <p:nvPr/>
        </p:nvSpPr>
        <p:spPr bwMode="auto">
          <a:xfrm>
            <a:off x="4749800" y="858838"/>
            <a:ext cx="3086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Попробуй еще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7170" name="Picture 2" descr="https://omoro.ru/wp-content/uploads/2018/05/grystnii-smailik-2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717918" y="1769489"/>
            <a:ext cx="4781550" cy="4781551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Прямоугольник 1"/>
          <p:cNvSpPr>
            <a:spLocks noChangeArrowheads="1"/>
          </p:cNvSpPr>
          <p:nvPr/>
        </p:nvSpPr>
        <p:spPr bwMode="auto">
          <a:xfrm>
            <a:off x="4876800" y="763588"/>
            <a:ext cx="288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Поздравляю!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5124" name="Picture 4" descr="http://www.100book.ru/b1652365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768" t="4420" r="4797" b="8886"/>
          <a:stretch/>
        </p:blipFill>
        <p:spPr bwMode="auto">
          <a:xfrm>
            <a:off x="3622671" y="1600199"/>
            <a:ext cx="4972050" cy="4819651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Исследователь Средней Азии, проводил геологические изыскания на Урале, Кавказе, а также изыскания Кругобайкальской железной дороги в Восточной Сибири.</a:t>
            </a:r>
          </a:p>
          <a:p>
            <a:pPr algn="just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82688" y="2933700"/>
            <a:ext cx="3395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В.А. Обручев</a:t>
            </a:r>
          </a:p>
        </p:txBody>
      </p:sp>
      <p:sp>
        <p:nvSpPr>
          <p:cNvPr id="26627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69988" y="3759200"/>
            <a:ext cx="3395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С.Н. Никитин</a:t>
            </a:r>
          </a:p>
        </p:txBody>
      </p:sp>
      <p:sp>
        <p:nvSpPr>
          <p:cNvPr id="26628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89038" y="4716463"/>
            <a:ext cx="3440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И.В. Мушкетов</a:t>
            </a:r>
          </a:p>
        </p:txBody>
      </p:sp>
      <p:sp>
        <p:nvSpPr>
          <p:cNvPr id="26629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20788" y="5600700"/>
            <a:ext cx="3592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В.М. Севергин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823388"/>
          </a:solidFill>
          <a:ln w="12700" algn="ctr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Создал учение о биосфере как об активной оболочке Земли.</a:t>
            </a:r>
          </a:p>
        </p:txBody>
      </p:sp>
      <p:sp>
        <p:nvSpPr>
          <p:cNvPr id="16077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4575" y="2298700"/>
            <a:ext cx="8956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И.М. Сеченов</a:t>
            </a:r>
          </a:p>
        </p:txBody>
      </p:sp>
      <p:sp>
        <p:nvSpPr>
          <p:cNvPr id="160771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81075" y="3330575"/>
            <a:ext cx="848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И.В. Вернадский</a:t>
            </a:r>
          </a:p>
        </p:txBody>
      </p:sp>
      <p:sp>
        <p:nvSpPr>
          <p:cNvPr id="16077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77913" y="4405313"/>
            <a:ext cx="8332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Н.И. Пирогов</a:t>
            </a:r>
          </a:p>
        </p:txBody>
      </p:sp>
      <p:sp>
        <p:nvSpPr>
          <p:cNvPr id="160773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28713" y="5402263"/>
            <a:ext cx="9075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А.А. Баев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823388"/>
          </a:solidFill>
          <a:ln w="12700" algn="ctr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ixy.org/src/432/thumbs350/4326519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3031" t="12975" r="13635" b="12658"/>
          <a:stretch/>
        </p:blipFill>
        <p:spPr bwMode="auto">
          <a:xfrm>
            <a:off x="3752850" y="1613425"/>
            <a:ext cx="5067300" cy="4920725"/>
          </a:xfrm>
          <a:prstGeom prst="ellipse">
            <a:avLst/>
          </a:prstGeom>
          <a:noFill/>
          <a:extLst/>
        </p:spPr>
      </p:pic>
      <p:sp>
        <p:nvSpPr>
          <p:cNvPr id="161794" name="Прямоугольник 1"/>
          <p:cNvSpPr>
            <a:spLocks noChangeArrowheads="1"/>
          </p:cNvSpPr>
          <p:nvPr/>
        </p:nvSpPr>
        <p:spPr bwMode="auto">
          <a:xfrm>
            <a:off x="4346575" y="681038"/>
            <a:ext cx="435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Что-то пошло не так</a:t>
            </a: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3.bp.blogspot.com/-hsb6FRsjI2s/Vwb3fg31p6I/AAAAAAAASdE/tMvZhHKG6zEyJkRN4uvhb7HTgGsm24fpQ/s1600/purple-happy-smiley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775075" y="1622424"/>
            <a:ext cx="5064125" cy="5064125"/>
          </a:xfrm>
          <a:prstGeom prst="ellipse">
            <a:avLst/>
          </a:prstGeom>
          <a:noFill/>
          <a:extLst/>
        </p:spPr>
      </p:pic>
      <p:sp>
        <p:nvSpPr>
          <p:cNvPr id="162818" name="Прямоугольник 1"/>
          <p:cNvSpPr>
            <a:spLocks noChangeArrowheads="1"/>
          </p:cNvSpPr>
          <p:nvPr/>
        </p:nvSpPr>
        <p:spPr bwMode="auto">
          <a:xfrm>
            <a:off x="5013325" y="711200"/>
            <a:ext cx="299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Calibri" pitchFamily="34" charset="0"/>
              </a:rPr>
              <a:t>Грандиозно!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Ученый, который доказал, что даже на самых глубинах океана, куда не проникают солнечные лучи, есть собственный слабый свет.</a:t>
            </a:r>
          </a:p>
        </p:txBody>
      </p:sp>
      <p:sp>
        <p:nvSpPr>
          <p:cNvPr id="16384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06463" y="2795588"/>
            <a:ext cx="7342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Л.Д. Ландау</a:t>
            </a:r>
          </a:p>
        </p:txBody>
      </p:sp>
      <p:sp>
        <p:nvSpPr>
          <p:cNvPr id="163843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89000" y="3746500"/>
            <a:ext cx="848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П.Н. Лебедев</a:t>
            </a:r>
          </a:p>
        </p:txBody>
      </p:sp>
      <p:sp>
        <p:nvSpPr>
          <p:cNvPr id="163844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12813" y="4697413"/>
            <a:ext cx="8332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П.Н. Яблочков</a:t>
            </a:r>
          </a:p>
        </p:txBody>
      </p:sp>
      <p:sp>
        <p:nvSpPr>
          <p:cNvPr id="163845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89000" y="5678488"/>
            <a:ext cx="7932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П.А. Черенков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00B0F0"/>
          </a:solidFill>
          <a:ln w="12700" algn="ctr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a03b3a49771d7474243f67fe96c4b9f5-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146" r="4625" b="10837"/>
          <a:stretch/>
        </p:blipFill>
        <p:spPr bwMode="auto">
          <a:xfrm>
            <a:off x="3338968" y="1600627"/>
            <a:ext cx="4778137" cy="5028105"/>
          </a:xfrm>
          <a:prstGeom prst="ellipse">
            <a:avLst/>
          </a:prstGeom>
          <a:noFill/>
          <a:extLst/>
        </p:spPr>
      </p:pic>
      <p:sp>
        <p:nvSpPr>
          <p:cNvPr id="164866" name="Прямоугольник 1"/>
          <p:cNvSpPr>
            <a:spLocks noChangeArrowheads="1"/>
          </p:cNvSpPr>
          <p:nvPr/>
        </p:nvSpPr>
        <p:spPr bwMode="auto">
          <a:xfrm>
            <a:off x="4205288" y="733425"/>
            <a:ext cx="3209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Неправильно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Прямоугольник 1"/>
          <p:cNvSpPr>
            <a:spLocks noChangeArrowheads="1"/>
          </p:cNvSpPr>
          <p:nvPr/>
        </p:nvSpPr>
        <p:spPr bwMode="auto">
          <a:xfrm>
            <a:off x="4122738" y="815975"/>
            <a:ext cx="3394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Замечательно!</a:t>
            </a:r>
          </a:p>
        </p:txBody>
      </p:sp>
      <p:pic>
        <p:nvPicPr>
          <p:cNvPr id="165890" name="Picture 4" descr="http://pngimg.com/uploads/smiley/smiley_PNG158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8338" y="1731963"/>
            <a:ext cx="4805362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Основоположник рефлексологии и патопсихологического направления в России.</a:t>
            </a:r>
          </a:p>
        </p:txBody>
      </p:sp>
      <p:sp>
        <p:nvSpPr>
          <p:cNvPr id="166914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30288" y="2314575"/>
            <a:ext cx="8956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Т.Д. Лысенко</a:t>
            </a:r>
          </a:p>
        </p:txBody>
      </p:sp>
      <p:sp>
        <p:nvSpPr>
          <p:cNvPr id="166915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8375" y="3344863"/>
            <a:ext cx="848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В.М. Бехтерев</a:t>
            </a:r>
          </a:p>
        </p:txBody>
      </p:sp>
      <p:sp>
        <p:nvSpPr>
          <p:cNvPr id="16691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30275" y="4359275"/>
            <a:ext cx="8332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В.М. Захаров</a:t>
            </a:r>
          </a:p>
        </p:txBody>
      </p:sp>
      <p:sp>
        <p:nvSpPr>
          <p:cNvPr id="166917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81075" y="5445125"/>
            <a:ext cx="9075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Н.И. Пирогов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01c081f363270cad5cf7d8566606f358-sr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3009" t="14360" r="12820" b="14216"/>
          <a:stretch/>
        </p:blipFill>
        <p:spPr bwMode="auto">
          <a:xfrm>
            <a:off x="3657096" y="1855420"/>
            <a:ext cx="5244661" cy="4617811"/>
          </a:xfrm>
          <a:prstGeom prst="ellipse">
            <a:avLst/>
          </a:prstGeom>
          <a:noFill/>
          <a:extLst/>
        </p:spPr>
      </p:pic>
      <p:sp>
        <p:nvSpPr>
          <p:cNvPr id="167938" name="Прямоугольник 1"/>
          <p:cNvSpPr>
            <a:spLocks noChangeArrowheads="1"/>
          </p:cNvSpPr>
          <p:nvPr/>
        </p:nvSpPr>
        <p:spPr bwMode="auto">
          <a:xfrm>
            <a:off x="4092575" y="887413"/>
            <a:ext cx="528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Не торопись, подумай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2.freepng.ru/20180315/ayq/kisspng-smiley-square-emoticon-clip-art-feeling-cool-cliparts-5aaa14a03f3ce9.8994932815210958402591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17779" r="17037"/>
          <a:stretch/>
        </p:blipFill>
        <p:spPr bwMode="auto">
          <a:xfrm>
            <a:off x="3532264" y="1763959"/>
            <a:ext cx="5361950" cy="4800407"/>
          </a:xfrm>
          <a:prstGeom prst="ellipse">
            <a:avLst/>
          </a:prstGeom>
          <a:noFill/>
          <a:extLst/>
        </p:spPr>
      </p:pic>
      <p:sp>
        <p:nvSpPr>
          <p:cNvPr id="168962" name="Прямоугольник 1"/>
          <p:cNvSpPr>
            <a:spLocks noChangeArrowheads="1"/>
          </p:cNvSpPr>
          <p:nvPr/>
        </p:nvSpPr>
        <p:spPr bwMode="auto">
          <a:xfrm>
            <a:off x="5143500" y="871538"/>
            <a:ext cx="2876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Отлично!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Под его руководством была создана первая биогеохимическая лаборатория</a:t>
            </a:r>
          </a:p>
        </p:txBody>
      </p:sp>
      <p:sp>
        <p:nvSpPr>
          <p:cNvPr id="17101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39800" y="2478088"/>
            <a:ext cx="8956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Ф.Н. Чернышев</a:t>
            </a:r>
          </a:p>
        </p:txBody>
      </p:sp>
      <p:sp>
        <p:nvSpPr>
          <p:cNvPr id="171011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06463" y="3495675"/>
            <a:ext cx="848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А.П. Павлов</a:t>
            </a:r>
          </a:p>
        </p:txBody>
      </p:sp>
      <p:sp>
        <p:nvSpPr>
          <p:cNvPr id="17101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41388" y="4494213"/>
            <a:ext cx="8332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А.Е. Ферсман</a:t>
            </a:r>
          </a:p>
        </p:txBody>
      </p:sp>
      <p:sp>
        <p:nvSpPr>
          <p:cNvPr id="171013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6300" y="5537200"/>
            <a:ext cx="9075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В.И. Вернадский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CDA1FC"/>
          </a:solidFill>
          <a:ln w="12700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ixy.org/src/432/thumbs350/4326519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3031" t="12975" r="13635" b="12658"/>
          <a:stretch/>
        </p:blipFill>
        <p:spPr bwMode="auto">
          <a:xfrm>
            <a:off x="3752850" y="1613425"/>
            <a:ext cx="5067300" cy="4920725"/>
          </a:xfrm>
          <a:prstGeom prst="ellipse">
            <a:avLst/>
          </a:prstGeom>
          <a:noFill/>
          <a:extLst/>
        </p:spPr>
      </p:pic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4278313" y="736600"/>
            <a:ext cx="4352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Что-то пошло не так</a:t>
            </a: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12" descr="http://www.clipartbest.com/cliparts/RTA/dMd/RTAdMdqT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5" y="1998663"/>
            <a:ext cx="5011738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4" name="Прямоугольник 1"/>
          <p:cNvSpPr>
            <a:spLocks noChangeArrowheads="1"/>
          </p:cNvSpPr>
          <p:nvPr/>
        </p:nvSpPr>
        <p:spPr bwMode="auto">
          <a:xfrm>
            <a:off x="4273550" y="995363"/>
            <a:ext cx="4389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Не спеши, подумай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rlv.zcache.co.uk/pink_happy_face_ceramic_knob-r10746c5933bc4e4bb3dd180823ee63ad_zp2d5_630.jpg?rlvnet=1&amp;view_padding=%5B285%2C0%2C285%2C0%5D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26836" t="5948" r="26606" b="6620"/>
          <a:stretch/>
        </p:blipFill>
        <p:spPr bwMode="auto">
          <a:xfrm>
            <a:off x="3902317" y="2135956"/>
            <a:ext cx="4880139" cy="4468547"/>
          </a:xfrm>
          <a:prstGeom prst="ellipse">
            <a:avLst/>
          </a:prstGeom>
          <a:noFill/>
          <a:extLst/>
        </p:spPr>
      </p:pic>
      <p:sp>
        <p:nvSpPr>
          <p:cNvPr id="173058" name="Прямоугольник 1"/>
          <p:cNvSpPr>
            <a:spLocks noChangeArrowheads="1"/>
          </p:cNvSpPr>
          <p:nvPr/>
        </p:nvSpPr>
        <p:spPr bwMode="auto">
          <a:xfrm>
            <a:off x="4889500" y="1144588"/>
            <a:ext cx="3670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Великолепно!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59" y="1444580"/>
            <a:ext cx="4072481" cy="3968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66" y="-97842"/>
            <a:ext cx="5535648" cy="30848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422" y="-36878"/>
            <a:ext cx="5657578" cy="2962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711" y="5413420"/>
            <a:ext cx="812057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6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3.bp.blogspot.com/-hsb6FRsjI2s/Vwb3fg31p6I/AAAAAAAASdE/tMvZhHKG6zEyJkRN4uvhb7HTgGsm24fpQ/s1600/purple-happy-smiley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775075" y="1622424"/>
            <a:ext cx="5064125" cy="5064125"/>
          </a:xfrm>
          <a:prstGeom prst="ellipse">
            <a:avLst/>
          </a:prstGeom>
          <a:noFill/>
          <a:extLst/>
        </p:spPr>
      </p:pic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4972050" y="739775"/>
            <a:ext cx="299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Calibri" pitchFamily="34" charset="0"/>
              </a:rPr>
              <a:t>Грандиозно!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Кого называли «добрым гением» Российской академии наук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41425" y="2505075"/>
            <a:ext cx="427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И.М. Виноградов</a:t>
            </a:r>
          </a:p>
        </p:txBody>
      </p:sp>
      <p:sp>
        <p:nvSpPr>
          <p:cNvPr id="29699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2850" y="3421063"/>
            <a:ext cx="4005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Леонард Эйлер</a:t>
            </a:r>
          </a:p>
        </p:txBody>
      </p:sp>
      <p:sp>
        <p:nvSpPr>
          <p:cNvPr id="2970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62063" y="4365625"/>
            <a:ext cx="3351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А.М. Ляпунов</a:t>
            </a:r>
          </a:p>
        </p:txBody>
      </p:sp>
      <p:sp>
        <p:nvSpPr>
          <p:cNvPr id="29701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311275" y="5264150"/>
            <a:ext cx="418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С.В. Ковалевская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00B0F0"/>
          </a:solidFill>
          <a:ln w="12700" algn="ctr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a03b3a49771d7474243f67fe96c4b9f5-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146" r="4625" b="10837"/>
          <a:stretch/>
        </p:blipFill>
        <p:spPr bwMode="auto">
          <a:xfrm>
            <a:off x="3338968" y="1600627"/>
            <a:ext cx="4778137" cy="5028105"/>
          </a:xfrm>
          <a:prstGeom prst="ellipse">
            <a:avLst/>
          </a:prstGeom>
          <a:noFill/>
          <a:extLst/>
        </p:spPr>
      </p:pic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4259263" y="652463"/>
            <a:ext cx="3209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Неправильно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4108450" y="776288"/>
            <a:ext cx="3394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Замечательно!</a:t>
            </a:r>
          </a:p>
        </p:txBody>
      </p:sp>
      <p:pic>
        <p:nvPicPr>
          <p:cNvPr id="31746" name="Picture 4" descr="http://pngimg.com/uploads/smiley/smiley_PNG1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8338" y="1731963"/>
            <a:ext cx="4805362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4"/>
          <p:cNvSpPr>
            <a:spLocks noChangeArrowheads="1"/>
          </p:cNvSpPr>
          <p:nvPr/>
        </p:nvSpPr>
        <p:spPr bwMode="auto">
          <a:xfrm>
            <a:off x="854075" y="741363"/>
            <a:ext cx="1125696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Русский математик является основателем Петербургской математической школы. В своей научной работе он успешно сочетал создание теории чисел с разработкой приборов и механических устройств.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14338" name="Прямоугольник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4388" y="3460750"/>
            <a:ext cx="3970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Н.И. Лобачевский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4339" name="Прямоугольник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2800" y="4251325"/>
            <a:ext cx="387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В.Я. Буняковский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4340" name="Прямоугольник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8838" y="5157788"/>
            <a:ext cx="3754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А.Н. Колмогоров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4341" name="Прямоугольник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7250" y="5964238"/>
            <a:ext cx="3294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П.Л. Чебышев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190500" y="288925"/>
            <a:ext cx="860425" cy="595313"/>
          </a:xfrm>
          <a:prstGeom prst="ellipse">
            <a:avLst/>
          </a:prstGeom>
          <a:solidFill>
            <a:srgbClr val="3E42F7"/>
          </a:soli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Русский изобретатель, создатель первой в России паровой машины и первого в мире двухцилиндрового парового двигателя.</a:t>
            </a:r>
          </a:p>
        </p:txBody>
      </p:sp>
      <p:sp>
        <p:nvSpPr>
          <p:cNvPr id="3277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00125" y="2914650"/>
            <a:ext cx="427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В.В. Петров</a:t>
            </a:r>
          </a:p>
        </p:txBody>
      </p:sp>
      <p:sp>
        <p:nvSpPr>
          <p:cNvPr id="32771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69963" y="3757613"/>
            <a:ext cx="4005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А.Г. Столетов</a:t>
            </a:r>
          </a:p>
        </p:txBody>
      </p:sp>
      <p:sp>
        <p:nvSpPr>
          <p:cNvPr id="32772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90600" y="4608513"/>
            <a:ext cx="3394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И.И. Ползунов</a:t>
            </a:r>
          </a:p>
        </p:txBody>
      </p:sp>
      <p:sp>
        <p:nvSpPr>
          <p:cNvPr id="32773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9488" y="5527675"/>
            <a:ext cx="418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П.Н. Яблочков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FD6B12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01c081f363270cad5cf7d8566606f358-sr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3009" t="14360" r="12820" b="14216"/>
          <a:stretch/>
        </p:blipFill>
        <p:spPr bwMode="auto">
          <a:xfrm>
            <a:off x="3657096" y="1855420"/>
            <a:ext cx="5244661" cy="4617811"/>
          </a:xfrm>
          <a:prstGeom prst="ellipse">
            <a:avLst/>
          </a:prstGeom>
          <a:noFill/>
          <a:extLst/>
        </p:spPr>
      </p:pic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4037013" y="900113"/>
            <a:ext cx="528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Не торопись, подумай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2.freepng.ru/20180315/ayq/kisspng-smiley-square-emoticon-clip-art-feeling-cool-cliparts-5aaa14a03f3ce9.8994932815210958402591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17779" r="17037"/>
          <a:stretch/>
        </p:blipFill>
        <p:spPr bwMode="auto">
          <a:xfrm>
            <a:off x="3532264" y="1763959"/>
            <a:ext cx="5361950" cy="4800407"/>
          </a:xfrm>
          <a:prstGeom prst="ellipse">
            <a:avLst/>
          </a:prstGeom>
          <a:noFill/>
          <a:extLst/>
        </p:spPr>
      </p:pic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5103813" y="788988"/>
            <a:ext cx="2876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Отлично!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Первый крупный русский ученый-естествоиспытатель. Яркий пример «универсального человека»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энциклопедист, физик и химик.</a:t>
            </a:r>
          </a:p>
        </p:txBody>
      </p:sp>
      <p:sp>
        <p:nvSpPr>
          <p:cNvPr id="3686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30288" y="3005138"/>
            <a:ext cx="4279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А.М. Зайцев</a:t>
            </a:r>
          </a:p>
        </p:txBody>
      </p:sp>
      <p:sp>
        <p:nvSpPr>
          <p:cNvPr id="36867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16000" y="3819525"/>
            <a:ext cx="4005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С.В. Лебедев</a:t>
            </a:r>
          </a:p>
        </p:txBody>
      </p:sp>
      <p:sp>
        <p:nvSpPr>
          <p:cNvPr id="36868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79500" y="4672013"/>
            <a:ext cx="3729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М.В. Ломоносов</a:t>
            </a:r>
          </a:p>
        </p:txBody>
      </p:sp>
      <p:sp>
        <p:nvSpPr>
          <p:cNvPr id="36869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4425" y="5545138"/>
            <a:ext cx="4187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А.И. Коновалов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CDA1FC"/>
          </a:solidFill>
          <a:ln w="12700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2" descr="http://www.clipartbest.com/cliparts/RTA/dMd/RTAdMdqT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5" y="1998663"/>
            <a:ext cx="5011738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4205288" y="995363"/>
            <a:ext cx="4389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Не спеши, подумай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rlv.zcache.co.uk/pink_happy_face_ceramic_knob-r10746c5933bc4e4bb3dd180823ee63ad_zp2d5_630.jpg?rlvnet=1&amp;view_padding=%5B285%2C0%2C285%2C0%5D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26836" t="5948" r="26606" b="6620"/>
          <a:stretch/>
        </p:blipFill>
        <p:spPr bwMode="auto">
          <a:xfrm>
            <a:off x="3902317" y="2135956"/>
            <a:ext cx="4880139" cy="4468547"/>
          </a:xfrm>
          <a:prstGeom prst="ellipse">
            <a:avLst/>
          </a:prstGeom>
          <a:noFill/>
          <a:extLst/>
        </p:spPr>
      </p:pic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4875213" y="1130300"/>
            <a:ext cx="3670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Великолепно!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Впервые описал вирусный гепатит А.</a:t>
            </a:r>
          </a:p>
        </p:txBody>
      </p:sp>
      <p:sp>
        <p:nvSpPr>
          <p:cNvPr id="39938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12825" y="2019300"/>
            <a:ext cx="427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Н.И. Вавилов</a:t>
            </a:r>
          </a:p>
        </p:txBody>
      </p:sp>
      <p:sp>
        <p:nvSpPr>
          <p:cNvPr id="39939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85838" y="3100388"/>
            <a:ext cx="4005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Д.И. Ивановский</a:t>
            </a:r>
          </a:p>
        </p:txBody>
      </p:sp>
      <p:sp>
        <p:nvSpPr>
          <p:cNvPr id="39940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33463" y="4148138"/>
            <a:ext cx="3729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С.П. Боткин</a:t>
            </a:r>
          </a:p>
        </p:txBody>
      </p:sp>
      <p:sp>
        <p:nvSpPr>
          <p:cNvPr id="39941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25525" y="5172075"/>
            <a:ext cx="4600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Н.В. Склифосовский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904565"/>
          </a:solidFill>
          <a:ln w="12700" algn="ctr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4440238" y="633413"/>
            <a:ext cx="3371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Ты ошибся </a:t>
            </a:r>
          </a:p>
        </p:txBody>
      </p:sp>
      <p:pic>
        <p:nvPicPr>
          <p:cNvPr id="1028" name="Picture 4" descr="https://sun9-72.userapi.com/c855328/v855328882/1fe763/VTPI5VfqyPI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9049" r="18349" b="7934"/>
          <a:stretch/>
        </p:blipFill>
        <p:spPr bwMode="auto">
          <a:xfrm>
            <a:off x="3286043" y="1550691"/>
            <a:ext cx="4945213" cy="5083788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4156075" y="738188"/>
            <a:ext cx="3460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Потрясающе!</a:t>
            </a:r>
          </a:p>
        </p:txBody>
      </p:sp>
      <p:pic>
        <p:nvPicPr>
          <p:cNvPr id="1026" name="Picture 2" descr="https://sun9-9.userapi.com/c855328/v855328882/1fe75a/qFSesBg4BQM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2264" r="2391" b="8553"/>
          <a:stretch/>
        </p:blipFill>
        <p:spPr bwMode="auto">
          <a:xfrm>
            <a:off x="3125113" y="1702106"/>
            <a:ext cx="5060503" cy="4962476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Организатор советской нефтяной геологии.</a:t>
            </a:r>
          </a:p>
        </p:txBody>
      </p:sp>
      <p:sp>
        <p:nvSpPr>
          <p:cNvPr id="4301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25525" y="2228850"/>
            <a:ext cx="427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И.М. Губкин</a:t>
            </a:r>
          </a:p>
        </p:txBody>
      </p:sp>
      <p:sp>
        <p:nvSpPr>
          <p:cNvPr id="43011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84250" y="3190875"/>
            <a:ext cx="4005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</a:rPr>
              <a:t>Е.С. Федоров</a:t>
            </a:r>
          </a:p>
        </p:txBody>
      </p:sp>
      <p:sp>
        <p:nvSpPr>
          <p:cNvPr id="43012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35050" y="4194175"/>
            <a:ext cx="3729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М.А. Усов</a:t>
            </a:r>
          </a:p>
        </p:txBody>
      </p:sp>
      <p:sp>
        <p:nvSpPr>
          <p:cNvPr id="43013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54100" y="5097463"/>
            <a:ext cx="4600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А.Е. Ферсман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148A14"/>
          </a:solidFill>
          <a:ln w="127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4581525" y="80645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Подумай еще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15362" name="Picture 2" descr="https://cdn.pixabay.com/photo/2014/10/06/04/29/sad-476039_128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88" y="1138238"/>
            <a:ext cx="7369175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2593975" y="784225"/>
            <a:ext cx="7253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Увы, но это неправильный ответ</a:t>
            </a:r>
          </a:p>
        </p:txBody>
      </p:sp>
      <p:pic>
        <p:nvPicPr>
          <p:cNvPr id="2052" name="Picture 4" descr="https://sun9-43.userapi.com/c206824/v206824712/7063f/GCWEBNgkBu4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2389" t="2767" r="2206" b="2988"/>
          <a:stretch/>
        </p:blipFill>
        <p:spPr bwMode="auto">
          <a:xfrm>
            <a:off x="3285629" y="1732286"/>
            <a:ext cx="5183695" cy="4885092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4833938" y="615950"/>
            <a:ext cx="2830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Хорошо!</a:t>
            </a:r>
          </a:p>
        </p:txBody>
      </p:sp>
      <p:pic>
        <p:nvPicPr>
          <p:cNvPr id="2050" name="Picture 2" descr="https://sun9-8.userapi.com/c206824/v206824712/70636/7lH1AXQt6aI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814" t="1668" r="3726" b="3546"/>
          <a:stretch/>
        </p:blipFill>
        <p:spPr bwMode="auto">
          <a:xfrm>
            <a:off x="3329710" y="1594435"/>
            <a:ext cx="5033673" cy="5045574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Николай Иванович Лобачевский - …</a:t>
            </a:r>
          </a:p>
        </p:txBody>
      </p:sp>
      <p:sp>
        <p:nvSpPr>
          <p:cNvPr id="4608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0913" y="2168525"/>
            <a:ext cx="4872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«отец космонавтики»</a:t>
            </a:r>
          </a:p>
        </p:txBody>
      </p:sp>
      <p:sp>
        <p:nvSpPr>
          <p:cNvPr id="46083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5675" y="2997200"/>
            <a:ext cx="848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создатель евклидовой геометрии</a:t>
            </a:r>
          </a:p>
        </p:txBody>
      </p:sp>
      <p:sp>
        <p:nvSpPr>
          <p:cNvPr id="46084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30275" y="3892550"/>
            <a:ext cx="5497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«Коперник геометрии</a:t>
            </a:r>
          </a:p>
        </p:txBody>
      </p:sp>
      <p:sp>
        <p:nvSpPr>
          <p:cNvPr id="46085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20750" y="4708525"/>
            <a:ext cx="7932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основоположник учения о врожденной имунной системе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E357D2"/>
          </a:solidFill>
          <a:ln w="12700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4592638" y="60960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Печально</a:t>
            </a:r>
          </a:p>
        </p:txBody>
      </p:sp>
      <p:pic>
        <p:nvPicPr>
          <p:cNvPr id="3074" name="Picture 2" descr="https://sun9-20.userapi.com/c858120/v858120882/18100a/8PYfWSZ5ZMg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3100" t="13280" r="14052" b="13079"/>
          <a:stretch/>
        </p:blipFill>
        <p:spPr bwMode="auto">
          <a:xfrm>
            <a:off x="3438804" y="1547800"/>
            <a:ext cx="4682057" cy="5016544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1"/>
          <p:cNvSpPr>
            <a:spLocks noChangeArrowheads="1"/>
          </p:cNvSpPr>
          <p:nvPr/>
        </p:nvSpPr>
        <p:spPr bwMode="auto">
          <a:xfrm>
            <a:off x="4772025" y="719138"/>
            <a:ext cx="2830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Здорово!</a:t>
            </a:r>
          </a:p>
        </p:txBody>
      </p:sp>
      <p:pic>
        <p:nvPicPr>
          <p:cNvPr id="3076" name="Picture 4" descr="https://sun9-72.userapi.com/c858120/v858120882/181013/EuuVbBnmHww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8507" t="10966" r="18141" b="12561"/>
          <a:stretch/>
        </p:blipFill>
        <p:spPr bwMode="auto">
          <a:xfrm>
            <a:off x="3417261" y="1704855"/>
            <a:ext cx="4838120" cy="4948518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Александр Николаевич Лодыгин…</a:t>
            </a:r>
          </a:p>
        </p:txBody>
      </p:sp>
      <p:sp>
        <p:nvSpPr>
          <p:cNvPr id="49154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96950" y="2198688"/>
            <a:ext cx="7342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придумал и испытал бронежилет  </a:t>
            </a:r>
          </a:p>
        </p:txBody>
      </p:sp>
      <p:sp>
        <p:nvSpPr>
          <p:cNvPr id="49155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4575" y="3119438"/>
            <a:ext cx="848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получил патент на микроволновую печь</a:t>
            </a:r>
          </a:p>
        </p:txBody>
      </p:sp>
      <p:sp>
        <p:nvSpPr>
          <p:cNvPr id="49156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06475" y="4146550"/>
            <a:ext cx="8332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изобрел лампу накаливания</a:t>
            </a:r>
          </a:p>
        </p:txBody>
      </p:sp>
      <p:sp>
        <p:nvSpPr>
          <p:cNvPr id="49157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1400" y="5053013"/>
            <a:ext cx="7932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создал первую атомную бомбу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0070C0"/>
          </a:solidFill>
          <a:ln w="12700" algn="ctr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1"/>
          <p:cNvSpPr>
            <a:spLocks noChangeArrowheads="1"/>
          </p:cNvSpPr>
          <p:nvPr/>
        </p:nvSpPr>
        <p:spPr bwMode="auto">
          <a:xfrm>
            <a:off x="5253038" y="7302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Плохо</a:t>
            </a:r>
          </a:p>
        </p:txBody>
      </p:sp>
      <p:pic>
        <p:nvPicPr>
          <p:cNvPr id="4100" name="Picture 4" descr="https://sun9-54.userapi.com/c857532/v857532882/18515e/de33NkzKO2c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2842" t="2439" r="2244" b="2342"/>
          <a:stretch/>
        </p:blipFill>
        <p:spPr bwMode="auto">
          <a:xfrm>
            <a:off x="3500365" y="1692297"/>
            <a:ext cx="5038113" cy="4899196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1"/>
          <p:cNvSpPr>
            <a:spLocks noChangeArrowheads="1"/>
          </p:cNvSpPr>
          <p:nvPr/>
        </p:nvSpPr>
        <p:spPr bwMode="auto">
          <a:xfrm>
            <a:off x="4730750" y="719138"/>
            <a:ext cx="2830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Умничка!</a:t>
            </a:r>
          </a:p>
        </p:txBody>
      </p:sp>
      <p:pic>
        <p:nvPicPr>
          <p:cNvPr id="4098" name="Picture 2" descr="https://sun9-43.userapi.com/c206516/v206516882/70da9/k-1DYC1K6GA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3449" b="2667"/>
          <a:stretch/>
        </p:blipFill>
        <p:spPr bwMode="auto">
          <a:xfrm>
            <a:off x="3339240" y="1562990"/>
            <a:ext cx="4997897" cy="5017020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Русский химик, создатель теории химического строения органических веществ.</a:t>
            </a:r>
          </a:p>
        </p:txBody>
      </p:sp>
      <p:sp>
        <p:nvSpPr>
          <p:cNvPr id="5222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47763" y="2487613"/>
            <a:ext cx="7342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Н.Н. Зинин</a:t>
            </a:r>
          </a:p>
        </p:txBody>
      </p:sp>
      <p:sp>
        <p:nvSpPr>
          <p:cNvPr id="52227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50938" y="3419475"/>
            <a:ext cx="848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И.В. Курчатов</a:t>
            </a:r>
          </a:p>
        </p:txBody>
      </p:sp>
      <p:sp>
        <p:nvSpPr>
          <p:cNvPr id="52228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41413" y="4360863"/>
            <a:ext cx="8332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А.Н. Несмеянов</a:t>
            </a:r>
          </a:p>
        </p:txBody>
      </p:sp>
      <p:sp>
        <p:nvSpPr>
          <p:cNvPr id="52229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30300" y="5295900"/>
            <a:ext cx="7932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А.М. Бутлеров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1"/>
          <p:cNvSpPr>
            <a:spLocks noChangeArrowheads="1"/>
          </p:cNvSpPr>
          <p:nvPr/>
        </p:nvSpPr>
        <p:spPr bwMode="auto">
          <a:xfrm>
            <a:off x="4356100" y="642938"/>
            <a:ext cx="3805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Ты не угадал</a:t>
            </a:r>
          </a:p>
        </p:txBody>
      </p:sp>
      <p:pic>
        <p:nvPicPr>
          <p:cNvPr id="5124" name="Picture 4" descr="https://sun9-5.userapi.com/c205728/v205728882/705ac/GC0c2v4t79s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6568" t="7683" r="2584" b="61"/>
          <a:stretch/>
        </p:blipFill>
        <p:spPr bwMode="auto">
          <a:xfrm>
            <a:off x="3415630" y="1600168"/>
            <a:ext cx="4850304" cy="4983716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4637088" y="690563"/>
            <a:ext cx="2803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Ты молодец!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11188" t="7780" r="10655" b="7513"/>
          <a:stretch/>
        </p:blipFill>
        <p:spPr>
          <a:xfrm>
            <a:off x="3390638" y="1555845"/>
            <a:ext cx="5083178" cy="5070143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1"/>
          <p:cNvSpPr>
            <a:spLocks noChangeArrowheads="1"/>
          </p:cNvSpPr>
          <p:nvPr/>
        </p:nvSpPr>
        <p:spPr bwMode="auto">
          <a:xfrm>
            <a:off x="4630738" y="630238"/>
            <a:ext cx="2830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Прекрасно!</a:t>
            </a:r>
          </a:p>
        </p:txBody>
      </p:sp>
      <p:pic>
        <p:nvPicPr>
          <p:cNvPr id="5122" name="Picture 2" descr="https://sun9-51.userapi.com/c205728/v205728882/705a5/KWT43gmDQu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18086" y="1574898"/>
            <a:ext cx="4864720" cy="5091859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Кто из русских ученых был основоположником научных основ селекции и учения о мировых центрах происхождения культурных растений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27113" y="2962275"/>
            <a:ext cx="7342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Н.К. Кольцов</a:t>
            </a:r>
          </a:p>
        </p:txBody>
      </p:sp>
      <p:sp>
        <p:nvSpPr>
          <p:cNvPr id="55299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12825" y="3937000"/>
            <a:ext cx="848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Н.И. Вавилов</a:t>
            </a:r>
          </a:p>
        </p:txBody>
      </p:sp>
      <p:sp>
        <p:nvSpPr>
          <p:cNvPr id="5530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33463" y="4832350"/>
            <a:ext cx="8332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К.А. Тимирязев</a:t>
            </a:r>
          </a:p>
        </p:txBody>
      </p:sp>
      <p:sp>
        <p:nvSpPr>
          <p:cNvPr id="55301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96963" y="5722938"/>
            <a:ext cx="7932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И.В. Мичурин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FD9C0C"/>
          </a:solidFill>
          <a:ln w="127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Прямоугольник 1"/>
          <p:cNvSpPr>
            <a:spLocks noChangeArrowheads="1"/>
          </p:cNvSpPr>
          <p:nvPr/>
        </p:nvSpPr>
        <p:spPr bwMode="auto">
          <a:xfrm>
            <a:off x="3754438" y="527050"/>
            <a:ext cx="5275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К сожалению, это не так</a:t>
            </a:r>
          </a:p>
        </p:txBody>
      </p:sp>
      <p:pic>
        <p:nvPicPr>
          <p:cNvPr id="6148" name="Picture 4" descr="https://sun9-12.userapi.com/c205728/v205728882/70610/WC-5xDs6t0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30936" y="1525050"/>
            <a:ext cx="5147784" cy="5055651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Прямоугольник 1"/>
          <p:cNvSpPr>
            <a:spLocks noChangeArrowheads="1"/>
          </p:cNvSpPr>
          <p:nvPr/>
        </p:nvSpPr>
        <p:spPr bwMode="auto">
          <a:xfrm>
            <a:off x="4502150" y="644525"/>
            <a:ext cx="3340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Ты справился!</a:t>
            </a:r>
          </a:p>
        </p:txBody>
      </p:sp>
      <p:pic>
        <p:nvPicPr>
          <p:cNvPr id="6146" name="Picture 2" descr="https://sun9-39.userapi.com/c205728/v205728882/705f5/tnB6hoPxgus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3952" t="3214" r="4434" b="4679"/>
          <a:stretch/>
        </p:blipFill>
        <p:spPr bwMode="auto">
          <a:xfrm>
            <a:off x="3481432" y="1636008"/>
            <a:ext cx="5061124" cy="4856149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Первый в России внедрил точные кристаллографические исследования.</a:t>
            </a:r>
          </a:p>
        </p:txBody>
      </p:sp>
      <p:sp>
        <p:nvSpPr>
          <p:cNvPr id="5837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36625" y="2578100"/>
            <a:ext cx="7342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А.А. Иностранцев</a:t>
            </a:r>
          </a:p>
        </p:txBody>
      </p:sp>
      <p:sp>
        <p:nvSpPr>
          <p:cNvPr id="58371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9488" y="3567113"/>
            <a:ext cx="848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В.П. Амалицкий</a:t>
            </a:r>
          </a:p>
        </p:txBody>
      </p:sp>
      <p:sp>
        <p:nvSpPr>
          <p:cNvPr id="5837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25513" y="4597400"/>
            <a:ext cx="8332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Ф.Н. Чернышев</a:t>
            </a:r>
          </a:p>
        </p:txBody>
      </p:sp>
      <p:sp>
        <p:nvSpPr>
          <p:cNvPr id="58373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3613" y="5532438"/>
            <a:ext cx="7932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Н.И. Кокшаров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3E42F7"/>
          </a:soli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Прямоугольник 1"/>
          <p:cNvSpPr>
            <a:spLocks noChangeArrowheads="1"/>
          </p:cNvSpPr>
          <p:nvPr/>
        </p:nvSpPr>
        <p:spPr bwMode="auto">
          <a:xfrm>
            <a:off x="4559300" y="727075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Подумай еще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59394" name="Picture 2" descr="https://cdn.pixabay.com/photo/2014/10/06/04/29/sad-476039_128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88" y="1138238"/>
            <a:ext cx="7369175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Прямоугольник 1"/>
          <p:cNvSpPr>
            <a:spLocks noChangeArrowheads="1"/>
          </p:cNvSpPr>
          <p:nvPr/>
        </p:nvSpPr>
        <p:spPr bwMode="auto">
          <a:xfrm>
            <a:off x="4665663" y="596900"/>
            <a:ext cx="2803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Ты молодец!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11188" t="7780" r="10655" b="7513"/>
          <a:stretch/>
        </p:blipFill>
        <p:spPr>
          <a:xfrm>
            <a:off x="3390638" y="1555845"/>
            <a:ext cx="5083178" cy="5070143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Первая женщина-математик в России и первая в мире женщина-профессор.</a:t>
            </a:r>
          </a:p>
        </p:txBody>
      </p:sp>
      <p:sp>
        <p:nvSpPr>
          <p:cNvPr id="6144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82663" y="2549525"/>
            <a:ext cx="7342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Зинаида Ермольева</a:t>
            </a:r>
          </a:p>
        </p:txBody>
      </p:sp>
      <p:sp>
        <p:nvSpPr>
          <p:cNvPr id="61443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49325" y="3478213"/>
            <a:ext cx="848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Софья Ковалевская </a:t>
            </a:r>
          </a:p>
        </p:txBody>
      </p:sp>
      <p:sp>
        <p:nvSpPr>
          <p:cNvPr id="61444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5675" y="4567238"/>
            <a:ext cx="8332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Наталья Бехтерева </a:t>
            </a:r>
          </a:p>
        </p:txBody>
      </p:sp>
      <p:sp>
        <p:nvSpPr>
          <p:cNvPr id="61445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46150" y="5576888"/>
            <a:ext cx="7932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Анна Красуская 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3F9768"/>
          </a:solidFill>
          <a:ln w="127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1"/>
          <p:cNvSpPr>
            <a:spLocks noChangeArrowheads="1"/>
          </p:cNvSpPr>
          <p:nvPr/>
        </p:nvSpPr>
        <p:spPr bwMode="auto">
          <a:xfrm>
            <a:off x="4910138" y="796925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Неверно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62466" name="Picture 2" descr="https://sharkun.ru/wp-content/uploads/2019/10/bored-478651_960_72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0450" y="1212850"/>
            <a:ext cx="69596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Прямоугольник 1"/>
          <p:cNvSpPr>
            <a:spLocks noChangeArrowheads="1"/>
          </p:cNvSpPr>
          <p:nvPr/>
        </p:nvSpPr>
        <p:spPr bwMode="auto">
          <a:xfrm>
            <a:off x="4618038" y="604838"/>
            <a:ext cx="2884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Поздравляю!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3074" name="Picture 2" descr="https://img2.freepng.ru/20180204/asq/kisspng-smiley-emoticon-clip-art-green-smiley-face-5a76ca12454638.3785074515177344182838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9721" t="3578" r="9499" b="6664"/>
          <a:stretch/>
        </p:blipFill>
        <p:spPr bwMode="auto">
          <a:xfrm>
            <a:off x="3468346" y="1463640"/>
            <a:ext cx="4871263" cy="5052885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801688" y="1154113"/>
            <a:ext cx="1113313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Александр Попов охарактеризовал свое изобретение как «прибор, предназначенный для показывания быстрых колебаний в атмосферном электричестве». Что это?</a:t>
            </a:r>
          </a:p>
        </p:txBody>
      </p:sp>
      <p:sp>
        <p:nvSpPr>
          <p:cNvPr id="17410" name="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96938" y="2857500"/>
            <a:ext cx="168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Рация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7411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96938" y="3705225"/>
            <a:ext cx="2435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Телевизор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7412" name="Прямоугольник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96938" y="4613275"/>
            <a:ext cx="16859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Радио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7413" name="Прямоугольник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96938" y="5462588"/>
            <a:ext cx="1724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Экран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06375" y="639763"/>
            <a:ext cx="860425" cy="595312"/>
          </a:xfrm>
          <a:prstGeom prst="ellipse">
            <a:avLst/>
          </a:prstGeom>
          <a:solidFill>
            <a:srgbClr val="3F9768"/>
          </a:solidFill>
          <a:ln w="127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 какое исследование Лев Ландау получил Нобелевскую премию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4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20750" y="2430463"/>
            <a:ext cx="8956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За исследования сверхтекучести гелия </a:t>
            </a:r>
          </a:p>
        </p:txBody>
      </p:sp>
      <p:sp>
        <p:nvSpPr>
          <p:cNvPr id="64515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89000" y="3330575"/>
            <a:ext cx="848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За исследования сверхтекучести азота</a:t>
            </a:r>
          </a:p>
        </p:txBody>
      </p:sp>
      <p:sp>
        <p:nvSpPr>
          <p:cNvPr id="64516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27100" y="4297363"/>
            <a:ext cx="8332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За исследования сверхтекучести неона</a:t>
            </a:r>
          </a:p>
        </p:txBody>
      </p:sp>
      <p:sp>
        <p:nvSpPr>
          <p:cNvPr id="64517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17575" y="5218113"/>
            <a:ext cx="907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За исследования сверхтекучести воды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A2150E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Прямоугольник 1"/>
          <p:cNvSpPr>
            <a:spLocks noChangeArrowheads="1"/>
          </p:cNvSpPr>
          <p:nvPr/>
        </p:nvSpPr>
        <p:spPr bwMode="auto">
          <a:xfrm>
            <a:off x="5243513" y="6477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Ошибка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6146" name="Picture 2" descr="https://im0-tub-ru.yandex.net/i?id=a224164a2358495a274ca9c44f5286d8-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1972" t="11972" r="12745" b="12417"/>
          <a:stretch/>
        </p:blipFill>
        <p:spPr bwMode="auto">
          <a:xfrm>
            <a:off x="3728884" y="1662807"/>
            <a:ext cx="4881715" cy="4655793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Прямоугольник 1"/>
          <p:cNvSpPr>
            <a:spLocks noChangeArrowheads="1"/>
          </p:cNvSpPr>
          <p:nvPr/>
        </p:nvSpPr>
        <p:spPr bwMode="auto">
          <a:xfrm>
            <a:off x="5294313" y="6350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Молодец!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8194" name="Picture 2" descr="https://avatars.mds.yandex.net/get-pdb/1881324/867c3c17-be41-40a0-bdd5-caa4014d70a1/s1200?webp=fals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528" t="7505" r="5368" b="6537"/>
          <a:stretch/>
        </p:blipFill>
        <p:spPr bwMode="auto">
          <a:xfrm>
            <a:off x="3733800" y="1633138"/>
            <a:ext cx="5244746" cy="5059470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Основоположник промышленного способа получения синтетического каучука. </a:t>
            </a:r>
          </a:p>
        </p:txBody>
      </p:sp>
      <p:sp>
        <p:nvSpPr>
          <p:cNvPr id="6758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84263" y="2609850"/>
            <a:ext cx="8956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С.В. Лебедев</a:t>
            </a:r>
          </a:p>
        </p:txBody>
      </p:sp>
      <p:sp>
        <p:nvSpPr>
          <p:cNvPr id="67587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69975" y="3509963"/>
            <a:ext cx="8453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М.В. Ломоносов</a:t>
            </a:r>
          </a:p>
        </p:txBody>
      </p:sp>
      <p:sp>
        <p:nvSpPr>
          <p:cNvPr id="67588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57275" y="4495800"/>
            <a:ext cx="8332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И.В. Курчатов</a:t>
            </a:r>
          </a:p>
        </p:txBody>
      </p:sp>
      <p:sp>
        <p:nvSpPr>
          <p:cNvPr id="67589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12838" y="5441950"/>
            <a:ext cx="9075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А.Н. Несмеянов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F6D045"/>
          </a:solidFill>
          <a:ln w="12700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Прямоугольник 1"/>
          <p:cNvSpPr>
            <a:spLocks noChangeArrowheads="1"/>
          </p:cNvSpPr>
          <p:nvPr/>
        </p:nvSpPr>
        <p:spPr bwMode="auto">
          <a:xfrm>
            <a:off x="4749800" y="858838"/>
            <a:ext cx="3086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Попробуй еще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7170" name="Picture 2" descr="https://omoro.ru/wp-content/uploads/2018/05/grystnii-smailik-2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717918" y="1769489"/>
            <a:ext cx="4781550" cy="4781551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Прямоугольник 1"/>
          <p:cNvSpPr>
            <a:spLocks noChangeArrowheads="1"/>
          </p:cNvSpPr>
          <p:nvPr/>
        </p:nvSpPr>
        <p:spPr bwMode="auto">
          <a:xfrm>
            <a:off x="4835525" y="681038"/>
            <a:ext cx="288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Поздравляю!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5124" name="Picture 4" descr="http://www.100book.ru/b1652365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768" t="4420" r="4797" b="8886"/>
          <a:stretch/>
        </p:blipFill>
        <p:spPr bwMode="auto">
          <a:xfrm>
            <a:off x="3622671" y="1600199"/>
            <a:ext cx="4972050" cy="4819651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Нобелевский лауреат, создавший науку о высшей нервной деятельности.</a:t>
            </a:r>
          </a:p>
        </p:txBody>
      </p:sp>
      <p:sp>
        <p:nvSpPr>
          <p:cNvPr id="70658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76300" y="2549525"/>
            <a:ext cx="8956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И.М. Сеченов</a:t>
            </a:r>
          </a:p>
        </p:txBody>
      </p:sp>
      <p:sp>
        <p:nvSpPr>
          <p:cNvPr id="70659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90588" y="3449638"/>
            <a:ext cx="848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А.О. Ковалевский</a:t>
            </a:r>
          </a:p>
        </p:txBody>
      </p:sp>
      <p:sp>
        <p:nvSpPr>
          <p:cNvPr id="7066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0900" y="4432300"/>
            <a:ext cx="8332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И.В. Вернадский</a:t>
            </a:r>
          </a:p>
        </p:txBody>
      </p:sp>
      <p:sp>
        <p:nvSpPr>
          <p:cNvPr id="70661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3125" y="5400675"/>
            <a:ext cx="9075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И.П. Павлов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823388"/>
          </a:solidFill>
          <a:ln w="12700" algn="ctr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ixy.org/src/432/thumbs350/4326519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3031" t="12975" r="13635" b="12658"/>
          <a:stretch/>
        </p:blipFill>
        <p:spPr bwMode="auto">
          <a:xfrm>
            <a:off x="3752850" y="1613425"/>
            <a:ext cx="5067300" cy="4920725"/>
          </a:xfrm>
          <a:prstGeom prst="ellipse">
            <a:avLst/>
          </a:prstGeom>
          <a:noFill/>
          <a:extLst/>
        </p:spPr>
      </p:pic>
      <p:sp>
        <p:nvSpPr>
          <p:cNvPr id="71682" name="Прямоугольник 1"/>
          <p:cNvSpPr>
            <a:spLocks noChangeArrowheads="1"/>
          </p:cNvSpPr>
          <p:nvPr/>
        </p:nvSpPr>
        <p:spPr bwMode="auto">
          <a:xfrm>
            <a:off x="4278313" y="708025"/>
            <a:ext cx="4352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Что-то пошло не так</a:t>
            </a: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3.bp.blogspot.com/-hsb6FRsjI2s/Vwb3fg31p6I/AAAAAAAASdE/tMvZhHKG6zEyJkRN4uvhb7HTgGsm24fpQ/s1600/purple-happy-smiley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775075" y="1622424"/>
            <a:ext cx="5064125" cy="5064125"/>
          </a:xfrm>
          <a:prstGeom prst="ellipse">
            <a:avLst/>
          </a:prstGeom>
          <a:noFill/>
          <a:extLst/>
        </p:spPr>
      </p:pic>
      <p:sp>
        <p:nvSpPr>
          <p:cNvPr id="72706" name="Прямоугольник 1"/>
          <p:cNvSpPr>
            <a:spLocks noChangeArrowheads="1"/>
          </p:cNvSpPr>
          <p:nvPr/>
        </p:nvSpPr>
        <p:spPr bwMode="auto">
          <a:xfrm>
            <a:off x="5011738" y="738188"/>
            <a:ext cx="299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Calibri" pitchFamily="34" charset="0"/>
              </a:rPr>
              <a:t>Грандиозно!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Географ, геолог и палеонтолог, один из основоположников геоморфологии и организаторов гидрогеологических исследований в России.</a:t>
            </a:r>
          </a:p>
        </p:txBody>
      </p:sp>
      <p:sp>
        <p:nvSpPr>
          <p:cNvPr id="7373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96950" y="2919413"/>
            <a:ext cx="8956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Ф.Ю. Левинсон-Лессинг</a:t>
            </a:r>
          </a:p>
        </p:txBody>
      </p:sp>
      <p:sp>
        <p:nvSpPr>
          <p:cNvPr id="73731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84250" y="3819525"/>
            <a:ext cx="848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А.П. Павлов</a:t>
            </a:r>
          </a:p>
        </p:txBody>
      </p:sp>
      <p:sp>
        <p:nvSpPr>
          <p:cNvPr id="73732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73138" y="4695825"/>
            <a:ext cx="8332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С.Н. Никитин</a:t>
            </a:r>
          </a:p>
        </p:txBody>
      </p:sp>
      <p:sp>
        <p:nvSpPr>
          <p:cNvPr id="73733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9488" y="5634038"/>
            <a:ext cx="9075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А.П. Карпинский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00B0F0"/>
          </a:solidFill>
          <a:ln w="12700" algn="ctr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4841875" y="8509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Неверно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18434" name="Picture 2" descr="https://sharkun.ru/wp-content/uploads/2019/10/bored-478651_960_72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663" y="1208088"/>
            <a:ext cx="70961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a03b3a49771d7474243f67fe96c4b9f5-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146" r="4625" b="10837"/>
          <a:stretch/>
        </p:blipFill>
        <p:spPr bwMode="auto">
          <a:xfrm>
            <a:off x="3338968" y="1600627"/>
            <a:ext cx="4778137" cy="5028105"/>
          </a:xfrm>
          <a:prstGeom prst="ellipse">
            <a:avLst/>
          </a:prstGeom>
          <a:noFill/>
          <a:extLst/>
        </p:spPr>
      </p:pic>
      <p:sp>
        <p:nvSpPr>
          <p:cNvPr id="74754" name="Прямоугольник 1"/>
          <p:cNvSpPr>
            <a:spLocks noChangeArrowheads="1"/>
          </p:cNvSpPr>
          <p:nvPr/>
        </p:nvSpPr>
        <p:spPr bwMode="auto">
          <a:xfrm>
            <a:off x="4248150" y="636588"/>
            <a:ext cx="3209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Неправильно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Прямоугольник 1"/>
          <p:cNvSpPr>
            <a:spLocks noChangeArrowheads="1"/>
          </p:cNvSpPr>
          <p:nvPr/>
        </p:nvSpPr>
        <p:spPr bwMode="auto">
          <a:xfrm>
            <a:off x="4108450" y="762000"/>
            <a:ext cx="3394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Замечательно!</a:t>
            </a:r>
          </a:p>
        </p:txBody>
      </p:sp>
      <p:pic>
        <p:nvPicPr>
          <p:cNvPr id="75778" name="Picture 4" descr="http://pngimg.com/uploads/smiley/smiley_PNG158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8338" y="1731963"/>
            <a:ext cx="4805362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Кто дал определение наиболее выгодного рассеяния артиллерийских снарядов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1400" y="2524125"/>
            <a:ext cx="8956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А.Н. Колмогоров </a:t>
            </a:r>
          </a:p>
        </p:txBody>
      </p:sp>
      <p:sp>
        <p:nvSpPr>
          <p:cNvPr id="76803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55688" y="3463925"/>
            <a:ext cx="848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И.М. Виноградов</a:t>
            </a:r>
          </a:p>
        </p:txBody>
      </p:sp>
      <p:sp>
        <p:nvSpPr>
          <p:cNvPr id="76804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47750" y="4478338"/>
            <a:ext cx="8332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Н.И. Лобачевский </a:t>
            </a:r>
          </a:p>
        </p:txBody>
      </p:sp>
      <p:sp>
        <p:nvSpPr>
          <p:cNvPr id="76805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69975" y="5548313"/>
            <a:ext cx="907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Леонард Эйлер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01c081f363270cad5cf7d8566606f358-sr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3009" t="14360" r="12820" b="14216"/>
          <a:stretch/>
        </p:blipFill>
        <p:spPr bwMode="auto">
          <a:xfrm>
            <a:off x="3657096" y="1855420"/>
            <a:ext cx="5244661" cy="4617811"/>
          </a:xfrm>
          <a:prstGeom prst="ellipse">
            <a:avLst/>
          </a:prstGeom>
          <a:noFill/>
          <a:extLst/>
        </p:spPr>
      </p:pic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4078288" y="941388"/>
            <a:ext cx="528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Не торопись, подумай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2.freepng.ru/20180315/ayq/kisspng-smiley-square-emoticon-clip-art-feeling-cool-cliparts-5aaa14a03f3ce9.8994932815210958402591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17779" r="17037"/>
          <a:stretch/>
        </p:blipFill>
        <p:spPr bwMode="auto">
          <a:xfrm>
            <a:off x="3532264" y="1763959"/>
            <a:ext cx="5361950" cy="4800407"/>
          </a:xfrm>
          <a:prstGeom prst="ellipse">
            <a:avLst/>
          </a:prstGeom>
          <a:noFill/>
          <a:extLst/>
        </p:spPr>
      </p:pic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5143500" y="790575"/>
            <a:ext cx="2876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Отлично!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Русский механик-изобретатель из мещан, прозванный «нижегородским Архимедом».</a:t>
            </a:r>
          </a:p>
        </p:txBody>
      </p:sp>
      <p:sp>
        <p:nvSpPr>
          <p:cNvPr id="80898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31888" y="2478088"/>
            <a:ext cx="8956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Б.С. Якоби</a:t>
            </a:r>
          </a:p>
        </p:txBody>
      </p:sp>
      <p:sp>
        <p:nvSpPr>
          <p:cNvPr id="80899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01725" y="3406775"/>
            <a:ext cx="848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И.П. Кулибин</a:t>
            </a:r>
          </a:p>
        </p:txBody>
      </p:sp>
      <p:sp>
        <p:nvSpPr>
          <p:cNvPr id="8090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92200" y="4357688"/>
            <a:ext cx="8332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П.Н. Лебедев</a:t>
            </a:r>
          </a:p>
        </p:txBody>
      </p:sp>
      <p:sp>
        <p:nvSpPr>
          <p:cNvPr id="80901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73163" y="5249863"/>
            <a:ext cx="9075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П.Л. Капица 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E357D2"/>
          </a:solidFill>
          <a:ln w="12700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2" descr="http://www.clipartbest.com/cliparts/RTA/dMd/RTAdMdqT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5" y="1998663"/>
            <a:ext cx="5011738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Прямоугольник 1"/>
          <p:cNvSpPr>
            <a:spLocks noChangeArrowheads="1"/>
          </p:cNvSpPr>
          <p:nvPr/>
        </p:nvSpPr>
        <p:spPr bwMode="auto">
          <a:xfrm>
            <a:off x="4246563" y="954088"/>
            <a:ext cx="4389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Не спеши, подумай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rlv.zcache.co.uk/pink_happy_face_ceramic_knob-r10746c5933bc4e4bb3dd180823ee63ad_zp2d5_630.jpg?rlvnet=1&amp;view_padding=%5B285%2C0%2C285%2C0%5D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26836" t="5948" r="26606" b="6620"/>
          <a:stretch/>
        </p:blipFill>
        <p:spPr bwMode="auto">
          <a:xfrm>
            <a:off x="3902317" y="2135956"/>
            <a:ext cx="4880139" cy="4468547"/>
          </a:xfrm>
          <a:prstGeom prst="ellipse">
            <a:avLst/>
          </a:prstGeom>
          <a:noFill/>
          <a:extLst/>
        </p:spPr>
      </p:pic>
      <p:sp>
        <p:nvSpPr>
          <p:cNvPr id="82946" name="Прямоугольник 1"/>
          <p:cNvSpPr>
            <a:spLocks noChangeArrowheads="1"/>
          </p:cNvSpPr>
          <p:nvPr/>
        </p:nvSpPr>
        <p:spPr bwMode="auto">
          <a:xfrm>
            <a:off x="4930775" y="1116013"/>
            <a:ext cx="3670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Великолепно!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Создатель «химии элементоорганических соединений».</a:t>
            </a:r>
          </a:p>
        </p:txBody>
      </p:sp>
      <p:sp>
        <p:nvSpPr>
          <p:cNvPr id="8397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04900" y="2127250"/>
            <a:ext cx="8956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А.И. Коновалов</a:t>
            </a:r>
          </a:p>
        </p:txBody>
      </p:sp>
      <p:sp>
        <p:nvSpPr>
          <p:cNvPr id="83971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31888" y="3054350"/>
            <a:ext cx="848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Д.И. Менделеев</a:t>
            </a:r>
          </a:p>
        </p:txBody>
      </p:sp>
      <p:sp>
        <p:nvSpPr>
          <p:cNvPr id="8397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39825" y="4113213"/>
            <a:ext cx="8332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А.М. Бутлеров</a:t>
            </a:r>
          </a:p>
        </p:txBody>
      </p:sp>
      <p:sp>
        <p:nvSpPr>
          <p:cNvPr id="83973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46175" y="5126038"/>
            <a:ext cx="907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А.Н. Несмеянов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904565"/>
          </a:solidFill>
          <a:ln w="12700" algn="ctr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Прямоугольник 1"/>
          <p:cNvSpPr>
            <a:spLocks noChangeArrowheads="1"/>
          </p:cNvSpPr>
          <p:nvPr/>
        </p:nvSpPr>
        <p:spPr bwMode="auto">
          <a:xfrm>
            <a:off x="4427538" y="592138"/>
            <a:ext cx="3371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Ты ошибся </a:t>
            </a:r>
          </a:p>
        </p:txBody>
      </p:sp>
      <p:pic>
        <p:nvPicPr>
          <p:cNvPr id="1028" name="Picture 4" descr="https://sun9-72.userapi.com/c855328/v855328882/1fe763/VTPI5VfqyPI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9049" r="18349" b="7934"/>
          <a:stretch/>
        </p:blipFill>
        <p:spPr bwMode="auto">
          <a:xfrm>
            <a:off x="3286043" y="1550691"/>
            <a:ext cx="4945213" cy="5083788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4589463" y="838200"/>
            <a:ext cx="2884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Поздравляю!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3074" name="Picture 2" descr="https://img2.freepng.ru/20180204/asq/kisspng-smiley-emoticon-clip-art-green-smiley-face-5a76ca12454638.3785074515177344182838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9721" t="3578" r="9499" b="6664"/>
          <a:stretch/>
        </p:blipFill>
        <p:spPr bwMode="auto">
          <a:xfrm>
            <a:off x="3591978" y="1755361"/>
            <a:ext cx="4747780" cy="4749047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Прямоугольник 1"/>
          <p:cNvSpPr>
            <a:spLocks noChangeArrowheads="1"/>
          </p:cNvSpPr>
          <p:nvPr/>
        </p:nvSpPr>
        <p:spPr bwMode="auto">
          <a:xfrm>
            <a:off x="4129088" y="725488"/>
            <a:ext cx="3460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Потрясающе!</a:t>
            </a:r>
          </a:p>
        </p:txBody>
      </p:sp>
      <p:pic>
        <p:nvPicPr>
          <p:cNvPr id="1026" name="Picture 2" descr="https://sun9-9.userapi.com/c855328/v855328882/1fe75a/qFSesBg4BQM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2264" r="2391" b="8553"/>
          <a:stretch/>
        </p:blipFill>
        <p:spPr bwMode="auto">
          <a:xfrm>
            <a:off x="3125113" y="1702106"/>
            <a:ext cx="5060503" cy="4962476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Одним из первых связал закономерности отбора в популяциях с динамикой эволюционного процесса. </a:t>
            </a:r>
          </a:p>
        </p:txBody>
      </p:sp>
      <p:sp>
        <p:nvSpPr>
          <p:cNvPr id="8704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4575" y="2432050"/>
            <a:ext cx="8956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С.С. Четвериков</a:t>
            </a:r>
          </a:p>
        </p:txBody>
      </p:sp>
      <p:sp>
        <p:nvSpPr>
          <p:cNvPr id="87043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73150" y="3341688"/>
            <a:ext cx="848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А.А. Баев</a:t>
            </a:r>
          </a:p>
        </p:txBody>
      </p:sp>
      <p:sp>
        <p:nvSpPr>
          <p:cNvPr id="87044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95375" y="4343400"/>
            <a:ext cx="8332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Н.В. Склифосовский</a:t>
            </a:r>
          </a:p>
        </p:txBody>
      </p:sp>
      <p:sp>
        <p:nvSpPr>
          <p:cNvPr id="87045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85850" y="5283200"/>
            <a:ext cx="9075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В.М. Бехтерев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148A14"/>
          </a:solidFill>
          <a:ln w="127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Прямоугольник 1"/>
          <p:cNvSpPr>
            <a:spLocks noChangeArrowheads="1"/>
          </p:cNvSpPr>
          <p:nvPr/>
        </p:nvSpPr>
        <p:spPr bwMode="auto">
          <a:xfrm>
            <a:off x="2593975" y="673100"/>
            <a:ext cx="7253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Увы, но это неправильный ответ</a:t>
            </a:r>
          </a:p>
        </p:txBody>
      </p:sp>
      <p:pic>
        <p:nvPicPr>
          <p:cNvPr id="2052" name="Picture 4" descr="https://sun9-43.userapi.com/c206824/v206824712/7063f/GCWEBNgkBu4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2389" t="2767" r="2206" b="2988"/>
          <a:stretch/>
        </p:blipFill>
        <p:spPr bwMode="auto">
          <a:xfrm>
            <a:off x="3285629" y="1732286"/>
            <a:ext cx="5183695" cy="4885092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Прямоугольник 1"/>
          <p:cNvSpPr>
            <a:spLocks noChangeArrowheads="1"/>
          </p:cNvSpPr>
          <p:nvPr/>
        </p:nvSpPr>
        <p:spPr bwMode="auto">
          <a:xfrm>
            <a:off x="4806950" y="574675"/>
            <a:ext cx="2830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Хорошо!</a:t>
            </a:r>
          </a:p>
        </p:txBody>
      </p:sp>
      <p:pic>
        <p:nvPicPr>
          <p:cNvPr id="2050" name="Picture 2" descr="https://sun9-8.userapi.com/c206824/v206824712/70636/7lH1AXQt6aI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814" t="1668" r="3726" b="3546"/>
          <a:stretch/>
        </p:blipFill>
        <p:spPr bwMode="auto">
          <a:xfrm>
            <a:off x="3329710" y="1594435"/>
            <a:ext cx="5033673" cy="5045574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Александр Александрович Иностранцев…</a:t>
            </a:r>
          </a:p>
        </p:txBody>
      </p:sp>
      <p:sp>
        <p:nvSpPr>
          <p:cNvPr id="90114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5188" y="1903413"/>
            <a:ext cx="108156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открыл месторождение каменного угля в районах Бахмута, Шахты</a:t>
            </a:r>
          </a:p>
        </p:txBody>
      </p:sp>
      <p:sp>
        <p:nvSpPr>
          <p:cNvPr id="90115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563" y="3146425"/>
            <a:ext cx="9993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открыл месторождение медных руд на Урале</a:t>
            </a:r>
          </a:p>
        </p:txBody>
      </p:sp>
      <p:sp>
        <p:nvSpPr>
          <p:cNvPr id="90116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6138" y="4164013"/>
            <a:ext cx="11015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открыл коренное месторождение платины на Урале</a:t>
            </a:r>
          </a:p>
        </p:txBody>
      </p:sp>
      <p:sp>
        <p:nvSpPr>
          <p:cNvPr id="90117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90588" y="5294313"/>
            <a:ext cx="9075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открыл месторождение урана в Казахстане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E357D2"/>
          </a:solidFill>
          <a:ln w="12700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Прямоугольник 1"/>
          <p:cNvSpPr>
            <a:spLocks noChangeArrowheads="1"/>
          </p:cNvSpPr>
          <p:nvPr/>
        </p:nvSpPr>
        <p:spPr bwMode="auto">
          <a:xfrm>
            <a:off x="4592638" y="60960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Печально</a:t>
            </a:r>
          </a:p>
        </p:txBody>
      </p:sp>
      <p:pic>
        <p:nvPicPr>
          <p:cNvPr id="3074" name="Picture 2" descr="https://sun9-20.userapi.com/c858120/v858120882/18100a/8PYfWSZ5ZMg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3100" t="13280" r="14052" b="13079"/>
          <a:stretch/>
        </p:blipFill>
        <p:spPr bwMode="auto">
          <a:xfrm>
            <a:off x="3438804" y="1547800"/>
            <a:ext cx="4682057" cy="5016544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Прямоугольник 1"/>
          <p:cNvSpPr>
            <a:spLocks noChangeArrowheads="1"/>
          </p:cNvSpPr>
          <p:nvPr/>
        </p:nvSpPr>
        <p:spPr bwMode="auto">
          <a:xfrm>
            <a:off x="4718050" y="719138"/>
            <a:ext cx="2830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Здорово!</a:t>
            </a:r>
          </a:p>
        </p:txBody>
      </p:sp>
      <p:pic>
        <p:nvPicPr>
          <p:cNvPr id="3076" name="Picture 4" descr="https://sun9-72.userapi.com/c858120/v858120882/181013/EuuVbBnmHww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8507" t="10966" r="18141" b="12561"/>
          <a:stretch/>
        </p:blipFill>
        <p:spPr bwMode="auto">
          <a:xfrm>
            <a:off x="3417261" y="1704855"/>
            <a:ext cx="4838120" cy="4948518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Математик, выдающийся заслуга которого, - построение общего метода для решения задач об устойчивости.</a:t>
            </a:r>
          </a:p>
        </p:txBody>
      </p:sp>
      <p:sp>
        <p:nvSpPr>
          <p:cNvPr id="9318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90613" y="2565400"/>
            <a:ext cx="9959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М.В. Келдыш</a:t>
            </a:r>
          </a:p>
        </p:txBody>
      </p:sp>
      <p:sp>
        <p:nvSpPr>
          <p:cNvPr id="93187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85850" y="3449638"/>
            <a:ext cx="9993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Л.Ф. Магницкий</a:t>
            </a:r>
          </a:p>
        </p:txBody>
      </p:sp>
      <p:sp>
        <p:nvSpPr>
          <p:cNvPr id="93188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28700" y="4430713"/>
            <a:ext cx="9666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А.М. Ляпунов</a:t>
            </a:r>
          </a:p>
        </p:txBody>
      </p:sp>
      <p:sp>
        <p:nvSpPr>
          <p:cNvPr id="93189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38225" y="5441950"/>
            <a:ext cx="9075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С.В. Ковалевская 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0070C0"/>
          </a:solidFill>
          <a:ln w="12700" algn="ctr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Прямоугольник 1"/>
          <p:cNvSpPr>
            <a:spLocks noChangeArrowheads="1"/>
          </p:cNvSpPr>
          <p:nvPr/>
        </p:nvSpPr>
        <p:spPr bwMode="auto">
          <a:xfrm>
            <a:off x="5253038" y="7302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Плохо</a:t>
            </a:r>
          </a:p>
        </p:txBody>
      </p:sp>
      <p:pic>
        <p:nvPicPr>
          <p:cNvPr id="4100" name="Picture 4" descr="https://sun9-54.userapi.com/c857532/v857532882/18515e/de33NkzKO2c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2842" t="2439" r="2244" b="2342"/>
          <a:stretch/>
        </p:blipFill>
        <p:spPr bwMode="auto">
          <a:xfrm>
            <a:off x="3500365" y="1692297"/>
            <a:ext cx="5038113" cy="4899196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Прямоугольник 1"/>
          <p:cNvSpPr>
            <a:spLocks noChangeArrowheads="1"/>
          </p:cNvSpPr>
          <p:nvPr/>
        </p:nvSpPr>
        <p:spPr bwMode="auto">
          <a:xfrm>
            <a:off x="4772025" y="665163"/>
            <a:ext cx="2830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Умничка!</a:t>
            </a:r>
          </a:p>
        </p:txBody>
      </p:sp>
      <p:pic>
        <p:nvPicPr>
          <p:cNvPr id="4098" name="Picture 2" descr="https://sun9-43.userapi.com/c206516/v206516882/70da9/k-1DYC1K6GA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3449" b="2667"/>
          <a:stretch/>
        </p:blipFill>
        <p:spPr bwMode="auto">
          <a:xfrm>
            <a:off x="3339240" y="1562990"/>
            <a:ext cx="4997897" cy="5017020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1335088" y="1162050"/>
            <a:ext cx="6972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Дмитрий Иванович Менделеев …</a:t>
            </a:r>
          </a:p>
          <a:p>
            <a:pPr algn="just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850" y="2195513"/>
            <a:ext cx="10072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открыл температуру абсолютного кипения жидкостей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0483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850" y="3192463"/>
            <a:ext cx="525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получил метиловый спирт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0484" name="Прямоугольник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850" y="4270375"/>
            <a:ext cx="9648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написал первый учебник по неорганической химии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0485" name="Прямоугольник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850" y="5348288"/>
            <a:ext cx="6562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открыл изомерию жирных кислот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A2150E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 его именем связано открытие закона, определяющего тепловые действия тока, и закона, определяющего направление индукционного тока.</a:t>
            </a:r>
          </a:p>
        </p:txBody>
      </p:sp>
      <p:sp>
        <p:nvSpPr>
          <p:cNvPr id="96258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04900" y="2786063"/>
            <a:ext cx="10298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Б.Л. Розинг</a:t>
            </a:r>
          </a:p>
        </p:txBody>
      </p:sp>
      <p:sp>
        <p:nvSpPr>
          <p:cNvPr id="96259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74738" y="3709988"/>
            <a:ext cx="9231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И.В. Курчатов</a:t>
            </a:r>
          </a:p>
        </p:txBody>
      </p:sp>
      <p:sp>
        <p:nvSpPr>
          <p:cNvPr id="9626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85850" y="4678363"/>
            <a:ext cx="10066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С.П. Королев</a:t>
            </a:r>
          </a:p>
        </p:txBody>
      </p:sp>
      <p:sp>
        <p:nvSpPr>
          <p:cNvPr id="96261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00138" y="5659438"/>
            <a:ext cx="9075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Э.Х. Ленц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Прямоугольник 1"/>
          <p:cNvSpPr>
            <a:spLocks noChangeArrowheads="1"/>
          </p:cNvSpPr>
          <p:nvPr/>
        </p:nvSpPr>
        <p:spPr bwMode="auto">
          <a:xfrm>
            <a:off x="4354513" y="669925"/>
            <a:ext cx="3805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Ты не угадал</a:t>
            </a:r>
          </a:p>
        </p:txBody>
      </p:sp>
      <p:pic>
        <p:nvPicPr>
          <p:cNvPr id="5124" name="Picture 4" descr="https://sun9-5.userapi.com/c205728/v205728882/705ac/GC0c2v4t79s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6568" t="7683" r="2584" b="61"/>
          <a:stretch/>
        </p:blipFill>
        <p:spPr bwMode="auto">
          <a:xfrm>
            <a:off x="3415630" y="1600168"/>
            <a:ext cx="4850304" cy="4983716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Прямоугольник 1"/>
          <p:cNvSpPr>
            <a:spLocks noChangeArrowheads="1"/>
          </p:cNvSpPr>
          <p:nvPr/>
        </p:nvSpPr>
        <p:spPr bwMode="auto">
          <a:xfrm>
            <a:off x="4605338" y="603250"/>
            <a:ext cx="2830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Прекрасно!</a:t>
            </a:r>
          </a:p>
        </p:txBody>
      </p:sp>
      <p:pic>
        <p:nvPicPr>
          <p:cNvPr id="5122" name="Picture 2" descr="https://sun9-51.userapi.com/c205728/v205728882/705a5/KWT43gmDQu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18086" y="1574898"/>
            <a:ext cx="4864720" cy="5091859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Один из основоположников химической физики. Внес существенный вклад в развитие химической кинетики.</a:t>
            </a:r>
          </a:p>
        </p:txBody>
      </p:sp>
      <p:sp>
        <p:nvSpPr>
          <p:cNvPr id="9933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16000" y="2405063"/>
            <a:ext cx="10298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И.В. Курчатов</a:t>
            </a:r>
          </a:p>
        </p:txBody>
      </p:sp>
      <p:sp>
        <p:nvSpPr>
          <p:cNvPr id="99331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27113" y="3314700"/>
            <a:ext cx="1005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Н.Н. Семенов</a:t>
            </a:r>
          </a:p>
        </p:txBody>
      </p:sp>
      <p:sp>
        <p:nvSpPr>
          <p:cNvPr id="9933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00125" y="4375150"/>
            <a:ext cx="10066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А.Я. Данилевский</a:t>
            </a:r>
          </a:p>
        </p:txBody>
      </p:sp>
      <p:sp>
        <p:nvSpPr>
          <p:cNvPr id="99333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93775" y="5373688"/>
            <a:ext cx="907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М.В. Ломоносов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FD9C0C"/>
          </a:solidFill>
          <a:ln w="127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Прямоугольник 1"/>
          <p:cNvSpPr>
            <a:spLocks noChangeArrowheads="1"/>
          </p:cNvSpPr>
          <p:nvPr/>
        </p:nvSpPr>
        <p:spPr bwMode="auto">
          <a:xfrm>
            <a:off x="3754438" y="582613"/>
            <a:ext cx="5275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К сожалению, это не так</a:t>
            </a:r>
          </a:p>
        </p:txBody>
      </p:sp>
      <p:pic>
        <p:nvPicPr>
          <p:cNvPr id="6148" name="Picture 4" descr="https://sun9-12.userapi.com/c205728/v205728882/70610/WC-5xDs6t0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30936" y="1525050"/>
            <a:ext cx="5147784" cy="5055651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2.freepng.ru/20180315/ayq/kisspng-smiley-square-emoticon-clip-art-feeling-cool-cliparts-5aaa14a03f3ce9.8994932815210958402591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17779" r="17037"/>
          <a:stretch/>
        </p:blipFill>
        <p:spPr bwMode="auto">
          <a:xfrm>
            <a:off x="3532264" y="1763959"/>
            <a:ext cx="5361950" cy="4800407"/>
          </a:xfrm>
          <a:prstGeom prst="ellipse">
            <a:avLst/>
          </a:prstGeom>
          <a:noFill/>
          <a:extLst/>
        </p:spPr>
      </p:pic>
      <p:sp>
        <p:nvSpPr>
          <p:cNvPr id="101378" name="Прямоугольник 1"/>
          <p:cNvSpPr>
            <a:spLocks noChangeArrowheads="1"/>
          </p:cNvSpPr>
          <p:nvPr/>
        </p:nvSpPr>
        <p:spPr bwMode="auto">
          <a:xfrm>
            <a:off x="5060950" y="790575"/>
            <a:ext cx="2876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Отлично!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Крупный исследователь фотосинтеза, один из первых в России пропагандистов идей Дарвина об эволюции.</a:t>
            </a:r>
          </a:p>
        </p:txBody>
      </p:sp>
      <p:sp>
        <p:nvSpPr>
          <p:cNvPr id="10342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16000" y="2435225"/>
            <a:ext cx="10298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К.А. Тимирязев</a:t>
            </a:r>
          </a:p>
        </p:txBody>
      </p:sp>
      <p:sp>
        <p:nvSpPr>
          <p:cNvPr id="103427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12825" y="3435350"/>
            <a:ext cx="1005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А.Л. Верщака</a:t>
            </a:r>
          </a:p>
        </p:txBody>
      </p:sp>
      <p:sp>
        <p:nvSpPr>
          <p:cNvPr id="103428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87425" y="4405313"/>
            <a:ext cx="9586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Г.С. Розенберг</a:t>
            </a:r>
          </a:p>
        </p:txBody>
      </p:sp>
      <p:sp>
        <p:nvSpPr>
          <p:cNvPr id="103429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12825" y="5416550"/>
            <a:ext cx="9075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Н.И. Вавилов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3E42F7"/>
          </a:soli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Прямоугольник 1"/>
          <p:cNvSpPr>
            <a:spLocks noChangeArrowheads="1"/>
          </p:cNvSpPr>
          <p:nvPr/>
        </p:nvSpPr>
        <p:spPr bwMode="auto">
          <a:xfrm>
            <a:off x="4525963" y="696913"/>
            <a:ext cx="609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Подумай еще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104450" name="Picture 2" descr="https://cdn.pixabay.com/photo/2014/10/06/04/29/sad-476039_128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88" y="1138238"/>
            <a:ext cx="7369175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Прямоугольник 1"/>
          <p:cNvSpPr>
            <a:spLocks noChangeArrowheads="1"/>
          </p:cNvSpPr>
          <p:nvPr/>
        </p:nvSpPr>
        <p:spPr bwMode="auto">
          <a:xfrm>
            <a:off x="4692650" y="568325"/>
            <a:ext cx="2803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Ты молодец!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11188" t="7780" r="10655" b="7513"/>
          <a:stretch/>
        </p:blipFill>
        <p:spPr>
          <a:xfrm>
            <a:off x="3390638" y="1555845"/>
            <a:ext cx="5083178" cy="5070143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Русский и советский ученый-геолог, создал первую в стране школу петрографов.</a:t>
            </a:r>
          </a:p>
        </p:txBody>
      </p:sp>
      <p:sp>
        <p:nvSpPr>
          <p:cNvPr id="106498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5675" y="2362200"/>
            <a:ext cx="10298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А.П. Павлов</a:t>
            </a:r>
          </a:p>
        </p:txBody>
      </p:sp>
      <p:sp>
        <p:nvSpPr>
          <p:cNvPr id="106499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08050" y="3330575"/>
            <a:ext cx="1005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Ф.Ю. Левинсон-Лессинг </a:t>
            </a:r>
          </a:p>
        </p:txBody>
      </p:sp>
      <p:sp>
        <p:nvSpPr>
          <p:cNvPr id="10650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41388" y="4357688"/>
            <a:ext cx="9826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А.Е. Ферсман</a:t>
            </a:r>
          </a:p>
        </p:txBody>
      </p:sp>
      <p:sp>
        <p:nvSpPr>
          <p:cNvPr id="106501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82663" y="5445125"/>
            <a:ext cx="9075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С.Н. Никитин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3F9768"/>
          </a:solidFill>
          <a:ln w="127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5243513" y="6477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Ошибка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6146" name="Picture 2" descr="https://im0-tub-ru.yandex.net/i?id=a224164a2358495a274ca9c44f5286d8-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1972" t="11972" r="12745" b="12417"/>
          <a:stretch/>
        </p:blipFill>
        <p:spPr bwMode="auto">
          <a:xfrm>
            <a:off x="3728884" y="1662807"/>
            <a:ext cx="4881715" cy="4655793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Прямоугольник 1"/>
          <p:cNvSpPr>
            <a:spLocks noChangeArrowheads="1"/>
          </p:cNvSpPr>
          <p:nvPr/>
        </p:nvSpPr>
        <p:spPr bwMode="auto">
          <a:xfrm>
            <a:off x="4953000" y="782638"/>
            <a:ext cx="609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Неверно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107522" name="Picture 2" descr="https://sharkun.ru/wp-content/uploads/2019/10/bored-478651_960_72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0450" y="1212850"/>
            <a:ext cx="69596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Прямоугольник 1"/>
          <p:cNvSpPr>
            <a:spLocks noChangeArrowheads="1"/>
          </p:cNvSpPr>
          <p:nvPr/>
        </p:nvSpPr>
        <p:spPr bwMode="auto">
          <a:xfrm>
            <a:off x="4630738" y="563563"/>
            <a:ext cx="2884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Поздравляю!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3074" name="Picture 2" descr="https://img2.freepng.ru/20180204/asq/kisspng-smiley-emoticon-clip-art-green-smiley-face-5a76ca12454638.3785074515177344182838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9721" t="3578" r="9499" b="6664"/>
          <a:stretch/>
        </p:blipFill>
        <p:spPr bwMode="auto">
          <a:xfrm>
            <a:off x="3400190" y="1450923"/>
            <a:ext cx="4939337" cy="5038641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Важным достижением советского математика стал метод тригонометрических сумм, позволивший решить ряд проблем теории чисел.</a:t>
            </a:r>
          </a:p>
        </p:txBody>
      </p:sp>
      <p:sp>
        <p:nvSpPr>
          <p:cNvPr id="109570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7900" y="2890838"/>
            <a:ext cx="10298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С.М. Воронин</a:t>
            </a:r>
          </a:p>
        </p:txBody>
      </p:sp>
      <p:sp>
        <p:nvSpPr>
          <p:cNvPr id="109571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00125" y="3859213"/>
            <a:ext cx="1005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И.М. Виноградов</a:t>
            </a:r>
          </a:p>
        </p:txBody>
      </p:sp>
      <p:sp>
        <p:nvSpPr>
          <p:cNvPr id="10957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30288" y="4768850"/>
            <a:ext cx="10415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А.Д. Александров</a:t>
            </a:r>
          </a:p>
        </p:txBody>
      </p:sp>
      <p:sp>
        <p:nvSpPr>
          <p:cNvPr id="109573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01725" y="5762625"/>
            <a:ext cx="9075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Д.В. Аносов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A2150E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Прямоугольник 1"/>
          <p:cNvSpPr>
            <a:spLocks noChangeArrowheads="1"/>
          </p:cNvSpPr>
          <p:nvPr/>
        </p:nvSpPr>
        <p:spPr bwMode="auto">
          <a:xfrm>
            <a:off x="5243513" y="6477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Ошибка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6146" name="Picture 2" descr="https://im0-tub-ru.yandex.net/i?id=a224164a2358495a274ca9c44f5286d8-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1972" t="11972" r="12745" b="12417"/>
          <a:stretch/>
        </p:blipFill>
        <p:spPr bwMode="auto">
          <a:xfrm>
            <a:off x="3728884" y="1662807"/>
            <a:ext cx="4881715" cy="4655793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Прямоугольник 1"/>
          <p:cNvSpPr>
            <a:spLocks noChangeArrowheads="1"/>
          </p:cNvSpPr>
          <p:nvPr/>
        </p:nvSpPr>
        <p:spPr bwMode="auto">
          <a:xfrm>
            <a:off x="5294313" y="650875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Молодец!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8194" name="Picture 2" descr="https://avatars.mds.yandex.net/get-pdb/1881324/867c3c17-be41-40a0-bdd5-caa4014d70a1/s1200?webp=fals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528" t="7505" r="5368" b="6537"/>
          <a:stretch/>
        </p:blipFill>
        <p:spPr bwMode="auto">
          <a:xfrm>
            <a:off x="3733800" y="1633138"/>
            <a:ext cx="5244746" cy="5059470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Прославился открытием гальванопластики. Построил первый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электродвигатель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телеграфный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аппарат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642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7900" y="2832100"/>
            <a:ext cx="10298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Г.В. Вульф</a:t>
            </a:r>
          </a:p>
        </p:txBody>
      </p:sp>
      <p:sp>
        <p:nvSpPr>
          <p:cNvPr id="112643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82663" y="3783013"/>
            <a:ext cx="1005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С.И. Вавилов</a:t>
            </a:r>
          </a:p>
        </p:txBody>
      </p:sp>
      <p:sp>
        <p:nvSpPr>
          <p:cNvPr id="112644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16000" y="4738688"/>
            <a:ext cx="9456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Б.С. Якоби</a:t>
            </a:r>
          </a:p>
        </p:txBody>
      </p:sp>
      <p:sp>
        <p:nvSpPr>
          <p:cNvPr id="112645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11238" y="5778500"/>
            <a:ext cx="9075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А.Н. Болотов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F6D045"/>
          </a:solidFill>
          <a:ln w="12700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Прямоугольник 1"/>
          <p:cNvSpPr>
            <a:spLocks noChangeArrowheads="1"/>
          </p:cNvSpPr>
          <p:nvPr/>
        </p:nvSpPr>
        <p:spPr bwMode="auto">
          <a:xfrm>
            <a:off x="4749800" y="858838"/>
            <a:ext cx="3086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Попробуй еще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7170" name="Picture 2" descr="https://omoro.ru/wp-content/uploads/2018/05/grystnii-smailik-2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717918" y="1769489"/>
            <a:ext cx="4781550" cy="4781551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Прямоугольник 1"/>
          <p:cNvSpPr>
            <a:spLocks noChangeArrowheads="1"/>
          </p:cNvSpPr>
          <p:nvPr/>
        </p:nvSpPr>
        <p:spPr bwMode="auto">
          <a:xfrm>
            <a:off x="4876800" y="763588"/>
            <a:ext cx="288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Поздравляю!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5124" name="Picture 4" descr="http://www.100book.ru/b1652365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768" t="4420" r="4797" b="8886"/>
          <a:stretch/>
        </p:blipFill>
        <p:spPr bwMode="auto">
          <a:xfrm>
            <a:off x="3622671" y="1600199"/>
            <a:ext cx="4972050" cy="4819651"/>
          </a:xfrm>
          <a:prstGeom prst="ellipse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Прямоугольник 1"/>
          <p:cNvSpPr>
            <a:spLocks noChangeArrowheads="1"/>
          </p:cNvSpPr>
          <p:nvPr/>
        </p:nvSpPr>
        <p:spPr bwMode="auto">
          <a:xfrm>
            <a:off x="1044575" y="1085850"/>
            <a:ext cx="109489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Д.И. Менделеев не только создал периодическую систему, но и предсказал наличие трех еще не открытых элементов, которые действительно обнаружили позже. Найдите лишнее, выдуманное название.</a:t>
            </a:r>
          </a:p>
        </p:txBody>
      </p:sp>
      <p:sp>
        <p:nvSpPr>
          <p:cNvPr id="115714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96963" y="3306763"/>
            <a:ext cx="10298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Экабор (Скандий)</a:t>
            </a:r>
          </a:p>
        </p:txBody>
      </p:sp>
      <p:sp>
        <p:nvSpPr>
          <p:cNvPr id="115715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9188" y="4987925"/>
            <a:ext cx="1005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Экаалюминий (Галлий)</a:t>
            </a:r>
          </a:p>
        </p:txBody>
      </p:sp>
      <p:sp>
        <p:nvSpPr>
          <p:cNvPr id="115716" name="Прямоугольник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85850" y="4094163"/>
            <a:ext cx="1057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Экасицилий (Германий)</a:t>
            </a:r>
          </a:p>
        </p:txBody>
      </p:sp>
      <p:sp>
        <p:nvSpPr>
          <p:cNvPr id="115717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01725" y="5729288"/>
            <a:ext cx="907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Экафтор (Сербий)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47650" y="695325"/>
            <a:ext cx="860425" cy="595313"/>
          </a:xfrm>
          <a:prstGeom prst="ellipse">
            <a:avLst/>
          </a:prstGeom>
          <a:solidFill>
            <a:srgbClr val="823388"/>
          </a:solidFill>
          <a:ln w="12700" algn="ctr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ixy.org/src/432/thumbs350/4326519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3031" t="12975" r="13635" b="12658"/>
          <a:stretch/>
        </p:blipFill>
        <p:spPr bwMode="auto">
          <a:xfrm>
            <a:off x="3752850" y="1613425"/>
            <a:ext cx="5067300" cy="4920725"/>
          </a:xfrm>
          <a:prstGeom prst="ellipse">
            <a:avLst/>
          </a:prstGeom>
          <a:noFill/>
          <a:extLst/>
        </p:spPr>
      </p:pic>
      <p:sp>
        <p:nvSpPr>
          <p:cNvPr id="116738" name="Прямоугольник 1"/>
          <p:cNvSpPr>
            <a:spLocks noChangeArrowheads="1"/>
          </p:cNvSpPr>
          <p:nvPr/>
        </p:nvSpPr>
        <p:spPr bwMode="auto">
          <a:xfrm>
            <a:off x="4373563" y="654050"/>
            <a:ext cx="4352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Что-то пошло не так</a:t>
            </a: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1641</Words>
  <Application>Microsoft Office PowerPoint</Application>
  <PresentationFormat>Широкоэкранный</PresentationFormat>
  <Paragraphs>407</Paragraphs>
  <Slides>152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152</vt:i4>
      </vt:variant>
    </vt:vector>
  </HeadingPairs>
  <TitlesOfParts>
    <vt:vector size="15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Надежда</cp:lastModifiedBy>
  <cp:revision>48</cp:revision>
  <dcterms:created xsi:type="dcterms:W3CDTF">2020-02-16T10:06:23Z</dcterms:created>
  <dcterms:modified xsi:type="dcterms:W3CDTF">2020-06-14T17:17:48Z</dcterms:modified>
</cp:coreProperties>
</file>